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0692000" cx="7560000"/>
  <p:notesSz cx="6858000" cy="9144000"/>
  <p:embeddedFontLst>
    <p:embeddedFont>
      <p:font typeface="Montserra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0F2919-1C50-4CE3-9BA5-5093EFBC1969}">
  <a:tblStyle styleId="{EA0F2919-1C50-4CE3-9BA5-5093EFBC196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Montserrat-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Montserrat-italic.fntdata"/><Relationship Id="rId23" Type="http://schemas.openxmlformats.org/officeDocument/2006/relationships/slide" Target="slides/slide17.xml"/><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080619f15_0_10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080619f1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080619f15_0_26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080619f1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220aaccf0_3_3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220aaccf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220aaccf0_3_4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220aaccf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b738300c9_0_3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b738300c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080619f15_0_18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080619f1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080619f15_0_23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080619f1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080619f15_2_10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080619f15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2229253c9_0_9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2229253c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080619f15_0_2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080619f1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080619f15_0_124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80619f1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080619f15_0_2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080619f1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080619f15_0_19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080619f1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080619f15_0_30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080619f1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2229253c9_0_7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2229253c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2229253c9_0_5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229253c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b738300c9_0_8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b738300c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080619f15_0_29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080619f1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080619f15_0_3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080619f1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080619f15_0_31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080619f1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080619f15_0_32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080619f1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080619f15_0_1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080619f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080619f15_0_33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080619f1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220aaccf0_3_25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220aaccf0_3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080619f15_0_34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080619f1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080619f15_0_15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080619f1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080619f15_0_3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080619f1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229253c9_0_3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229253c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080619f15_0_39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080619f1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080619f15_2_17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080619f15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080619f15_0_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080619f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080619f15_0_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080619f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080619f15_0_2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080619f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080619f15_2_1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080619f1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080619f15_0_5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080619f1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220aaccf0_0_1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20aacc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57705"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3995291" y="2395696"/>
            <a:ext cx="3306900" cy="7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rive.google.com/file/d/1_Vx60Qvdx-dSWURYXeFRKAc0Bb8dODnX/view?usp=sharing" TargetMode="External"/><Relationship Id="rId4" Type="http://schemas.openxmlformats.org/officeDocument/2006/relationships/image" Target="../media/image1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rive.google.com/file/d/1UgPXxzHxpOkp9e_jk_u5gizKf7lIpfAE/view?usp=sharing" TargetMode="External"/><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figma.com/proto/RR4DhHcWA60kaTCy4QhWms/SR3-CHECK-INTERFACE?node-id=1%3A2&amp;scaling=min-zoom" TargetMode="External"/><Relationship Id="rId4" Type="http://schemas.openxmlformats.org/officeDocument/2006/relationships/hyperlink" Target="https://drive.google.com/file/d/1X6uCSSOXNSVHC8Up_uqcziYVPgCxku1F/view?usp=sharing" TargetMode="External"/><Relationship Id="rId5" Type="http://schemas.openxmlformats.org/officeDocument/2006/relationships/image" Target="../media/image24.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1.png"/><Relationship Id="rId11" Type="http://schemas.openxmlformats.org/officeDocument/2006/relationships/image" Target="../media/image44.png"/><Relationship Id="rId10" Type="http://schemas.openxmlformats.org/officeDocument/2006/relationships/image" Target="../media/image45.png"/><Relationship Id="rId12" Type="http://schemas.openxmlformats.org/officeDocument/2006/relationships/image" Target="../media/image43.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encurtador.com.br/IW029" TargetMode="External"/><Relationship Id="rId4" Type="http://schemas.openxmlformats.org/officeDocument/2006/relationships/image" Target="../media/image47.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9.png"/><Relationship Id="rId9" Type="http://schemas.openxmlformats.org/officeDocument/2006/relationships/image" Target="../media/image53.png"/><Relationship Id="rId5" Type="http://schemas.openxmlformats.org/officeDocument/2006/relationships/image" Target="../media/image42.png"/><Relationship Id="rId6" Type="http://schemas.openxmlformats.org/officeDocument/2006/relationships/image" Target="../media/image52.png"/><Relationship Id="rId7" Type="http://schemas.openxmlformats.org/officeDocument/2006/relationships/image" Target="../media/image46.png"/><Relationship Id="rId8"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40.png"/><Relationship Id="rId11" Type="http://schemas.openxmlformats.org/officeDocument/2006/relationships/image" Target="../media/image1.png"/><Relationship Id="rId10"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4970400"/>
            <a:ext cx="7560000" cy="603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820800" y="2749200"/>
            <a:ext cx="5918400" cy="31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7200">
                <a:latin typeface="Montserrat"/>
                <a:ea typeface="Montserrat"/>
                <a:cs typeface="Montserrat"/>
                <a:sym typeface="Montserrat"/>
              </a:rPr>
              <a:t>STATUS REPORT 3</a:t>
            </a:r>
            <a:br>
              <a:rPr b="1" lang="pt-BR" sz="7200">
                <a:latin typeface="Montserrat"/>
                <a:ea typeface="Montserrat"/>
                <a:cs typeface="Montserrat"/>
                <a:sym typeface="Montserrat"/>
              </a:rPr>
            </a:br>
            <a:r>
              <a:rPr b="1" lang="pt-BR" sz="4800">
                <a:latin typeface="Montserrat"/>
                <a:ea typeface="Montserrat"/>
                <a:cs typeface="Montserrat"/>
                <a:sym typeface="Montserrat"/>
              </a:rPr>
              <a:t>SISTEMA CHECK</a:t>
            </a:r>
            <a:endParaRPr b="1" sz="4800">
              <a:latin typeface="Montserrat"/>
              <a:ea typeface="Montserrat"/>
              <a:cs typeface="Montserrat"/>
              <a:sym typeface="Montserrat"/>
            </a:endParaRPr>
          </a:p>
        </p:txBody>
      </p:sp>
      <p:sp>
        <p:nvSpPr>
          <p:cNvPr id="56" name="Google Shape;56;p13"/>
          <p:cNvSpPr txBox="1"/>
          <p:nvPr/>
        </p:nvSpPr>
        <p:spPr>
          <a:xfrm>
            <a:off x="5101250" y="8907575"/>
            <a:ext cx="1854900" cy="1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1940700" y="71775"/>
            <a:ext cx="5178600" cy="1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58" name="Google Shape;58;p13"/>
          <p:cNvSpPr txBox="1"/>
          <p:nvPr>
            <p:ph idx="12" type="sldNum"/>
          </p:nvPr>
        </p:nvSpPr>
        <p:spPr>
          <a:xfrm>
            <a:off x="7004788" y="9777216"/>
            <a:ext cx="453600" cy="81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     1</a:t>
            </a:r>
            <a:endParaRPr>
              <a:latin typeface="Montserrat"/>
              <a:ea typeface="Montserrat"/>
              <a:cs typeface="Montserrat"/>
              <a:sym typeface="Montserrat"/>
            </a:endParaRPr>
          </a:p>
        </p:txBody>
      </p:sp>
      <p:pic>
        <p:nvPicPr>
          <p:cNvPr id="59" name="Google Shape;59;p13"/>
          <p:cNvPicPr preferRelativeResize="0"/>
          <p:nvPr/>
        </p:nvPicPr>
        <p:blipFill>
          <a:blip r:embed="rId3">
            <a:alphaModFix/>
          </a:blip>
          <a:stretch>
            <a:fillRect/>
          </a:stretch>
        </p:blipFill>
        <p:spPr>
          <a:xfrm>
            <a:off x="4236750" y="9053025"/>
            <a:ext cx="1447425" cy="904624"/>
          </a:xfrm>
          <a:prstGeom prst="rect">
            <a:avLst/>
          </a:prstGeom>
          <a:noFill/>
          <a:ln>
            <a:noFill/>
          </a:ln>
        </p:spPr>
      </p:pic>
      <p:sp>
        <p:nvSpPr>
          <p:cNvPr id="60" name="Google Shape;60;p13"/>
          <p:cNvSpPr txBox="1"/>
          <p:nvPr/>
        </p:nvSpPr>
        <p:spPr>
          <a:xfrm>
            <a:off x="1190700" y="384375"/>
            <a:ext cx="5178600" cy="1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latin typeface="Montserrat"/>
                <a:ea typeface="Montserrat"/>
                <a:cs typeface="Montserrat"/>
                <a:sym typeface="Montserrat"/>
              </a:rPr>
              <a:t>CESAR School | Ciência da Computação e Design 2020.1</a:t>
            </a:r>
            <a:endParaRPr b="1" sz="1200">
              <a:latin typeface="Montserrat"/>
              <a:ea typeface="Montserrat"/>
              <a:cs typeface="Montserrat"/>
              <a:sym typeface="Montserrat"/>
            </a:endParaRPr>
          </a:p>
        </p:txBody>
      </p:sp>
      <p:pic>
        <p:nvPicPr>
          <p:cNvPr id="61" name="Google Shape;61;p13"/>
          <p:cNvPicPr preferRelativeResize="0"/>
          <p:nvPr/>
        </p:nvPicPr>
        <p:blipFill rotWithShape="1">
          <a:blip r:embed="rId4">
            <a:alphaModFix/>
          </a:blip>
          <a:srcRect b="36912" l="22779" r="22196" t="37476"/>
          <a:stretch/>
        </p:blipFill>
        <p:spPr>
          <a:xfrm>
            <a:off x="1875825" y="9162700"/>
            <a:ext cx="2205524" cy="68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73" name="Google Shape;173;p22"/>
          <p:cNvSpPr txBox="1"/>
          <p:nvPr/>
        </p:nvSpPr>
        <p:spPr>
          <a:xfrm>
            <a:off x="2030400" y="1413925"/>
            <a:ext cx="4336200" cy="243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a:t>
            </a:r>
            <a:r>
              <a:rPr lang="pt-BR" sz="1200">
                <a:solidFill>
                  <a:schemeClr val="dk1"/>
                </a:solidFill>
                <a:latin typeface="Montserrat"/>
                <a:ea typeface="Montserrat"/>
                <a:cs typeface="Montserrat"/>
                <a:sym typeface="Montserrat"/>
              </a:rPr>
              <a:t>  18/06/2020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“Acho que os pontos que foram levantados no código durante a reunião passada foram resolvidos”;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Acha uma boa solução, prática, usaria;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Gostou da união com o arduíno, deixa o processo físico, interessante;</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tem novas opiniões, manteve a opinião que foi passada na entrevista passada;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Gostou da interface, bem clara e limpa.</a:t>
            </a:r>
            <a:endParaRPr sz="1200">
              <a:solidFill>
                <a:schemeClr val="dk1"/>
              </a:solidFill>
              <a:latin typeface="Montserrat"/>
              <a:ea typeface="Montserrat"/>
              <a:cs typeface="Montserrat"/>
              <a:sym typeface="Montserrat"/>
            </a:endParaRPr>
          </a:p>
        </p:txBody>
      </p:sp>
      <p:sp>
        <p:nvSpPr>
          <p:cNvPr id="174" name="Google Shape;174;p22"/>
          <p:cNvSpPr txBox="1"/>
          <p:nvPr/>
        </p:nvSpPr>
        <p:spPr>
          <a:xfrm>
            <a:off x="2030400" y="7052725"/>
            <a:ext cx="4336200" cy="2564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a:t>
            </a:r>
            <a:r>
              <a:rPr lang="pt-BR" sz="1200">
                <a:solidFill>
                  <a:schemeClr val="dk1"/>
                </a:solidFill>
                <a:latin typeface="Montserrat"/>
                <a:ea typeface="Montserrat"/>
                <a:cs typeface="Montserrat"/>
                <a:sym typeface="Montserrat"/>
              </a:rPr>
              <a:t> 18/06/2020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importante o uso de foto para identificação, visando o contexto atual;</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Economiza o tempo da aula;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“Atende perfeitamente minhas necessidades como professora contribuiu </a:t>
            </a:r>
            <a:r>
              <a:rPr lang="pt-BR" sz="1200">
                <a:solidFill>
                  <a:schemeClr val="dk1"/>
                </a:solidFill>
                <a:highlight>
                  <a:srgbClr val="FFFFFF"/>
                </a:highlight>
                <a:latin typeface="Montserrat"/>
                <a:ea typeface="Montserrat"/>
                <a:cs typeface="Montserrat"/>
                <a:sym typeface="Montserrat"/>
              </a:rPr>
              <a:t>para os alunos e tempo perdido de aula".</a:t>
            </a:r>
            <a:endParaRPr/>
          </a:p>
        </p:txBody>
      </p:sp>
      <p:sp>
        <p:nvSpPr>
          <p:cNvPr id="175" name="Google Shape;175;p22"/>
          <p:cNvSpPr/>
          <p:nvPr/>
        </p:nvSpPr>
        <p:spPr>
          <a:xfrm flipH="1">
            <a:off x="842400" y="12006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1694400" y="976675"/>
            <a:ext cx="4682700" cy="45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#3</a:t>
            </a:r>
            <a:r>
              <a:rPr b="1" lang="pt-BR" sz="1800">
                <a:latin typeface="Montserrat"/>
                <a:ea typeface="Montserrat"/>
                <a:cs typeface="Montserrat"/>
                <a:sym typeface="Montserrat"/>
              </a:rPr>
              <a:t>  PROFESSOR</a:t>
            </a:r>
            <a:endParaRPr b="1" sz="1800">
              <a:latin typeface="Montserrat"/>
              <a:ea typeface="Montserrat"/>
              <a:cs typeface="Montserrat"/>
              <a:sym typeface="Montserrat"/>
            </a:endParaRPr>
          </a:p>
        </p:txBody>
      </p:sp>
      <p:sp>
        <p:nvSpPr>
          <p:cNvPr id="177" name="Google Shape;177;p22"/>
          <p:cNvSpPr/>
          <p:nvPr/>
        </p:nvSpPr>
        <p:spPr>
          <a:xfrm flipH="1">
            <a:off x="842400" y="68394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1694400" y="6615475"/>
            <a:ext cx="4682700" cy="380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#4</a:t>
            </a:r>
            <a:r>
              <a:rPr b="1" lang="pt-BR" sz="1800">
                <a:latin typeface="Montserrat"/>
                <a:ea typeface="Montserrat"/>
                <a:cs typeface="Montserrat"/>
                <a:sym typeface="Montserrat"/>
              </a:rPr>
              <a:t>  PROFESSOR</a:t>
            </a:r>
            <a:endParaRPr b="1" sz="1800">
              <a:latin typeface="Montserrat"/>
              <a:ea typeface="Montserrat"/>
              <a:cs typeface="Montserrat"/>
              <a:sym typeface="Montserrat"/>
            </a:endParaRPr>
          </a:p>
        </p:txBody>
      </p:sp>
      <p:pic>
        <p:nvPicPr>
          <p:cNvPr id="179" name="Google Shape;179;p22"/>
          <p:cNvPicPr preferRelativeResize="0"/>
          <p:nvPr/>
        </p:nvPicPr>
        <p:blipFill>
          <a:blip r:embed="rId3">
            <a:alphaModFix/>
          </a:blip>
          <a:stretch>
            <a:fillRect/>
          </a:stretch>
        </p:blipFill>
        <p:spPr>
          <a:xfrm>
            <a:off x="1860175" y="4010650"/>
            <a:ext cx="3839660" cy="2160000"/>
          </a:xfrm>
          <a:prstGeom prst="rect">
            <a:avLst/>
          </a:prstGeom>
          <a:noFill/>
          <a:ln>
            <a:noFill/>
          </a:ln>
        </p:spPr>
      </p:pic>
      <p:sp>
        <p:nvSpPr>
          <p:cNvPr id="180" name="Google Shape;180;p22"/>
          <p:cNvSpPr txBox="1"/>
          <p:nvPr/>
        </p:nvSpPr>
        <p:spPr>
          <a:xfrm>
            <a:off x="1374525" y="6142975"/>
            <a:ext cx="48111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chemeClr val="dk1"/>
                </a:solidFill>
                <a:latin typeface="Montserrat"/>
                <a:ea typeface="Montserrat"/>
                <a:cs typeface="Montserrat"/>
                <a:sym typeface="Montserrat"/>
              </a:rPr>
              <a:t>Captura de tela de teste com usuário professor.</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86" name="Google Shape;186;p23"/>
          <p:cNvSpPr txBox="1"/>
          <p:nvPr/>
        </p:nvSpPr>
        <p:spPr>
          <a:xfrm>
            <a:off x="1965600" y="1413925"/>
            <a:ext cx="4401000" cy="2301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 </a:t>
            </a:r>
            <a:r>
              <a:rPr lang="pt-BR" sz="1200">
                <a:solidFill>
                  <a:schemeClr val="dk1"/>
                </a:solidFill>
                <a:latin typeface="Montserrat"/>
                <a:ea typeface="Montserrat"/>
                <a:cs typeface="Montserrat"/>
                <a:sym typeface="Montserrat"/>
              </a:rPr>
              <a:t>18/06/2020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Gostou dos vídeos;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grupo está bem avançado nos assuntos”;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“Fantástico, muito bom mesmo”;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highlight>
                  <a:srgbClr val="FFFFFF"/>
                </a:highlight>
                <a:latin typeface="Montserrat"/>
                <a:ea typeface="Montserrat"/>
                <a:cs typeface="Montserrat"/>
                <a:sym typeface="Montserrat"/>
              </a:rPr>
              <a:t>“Atende, e é uma coisa fora da caixa vocês saíram da mesmice , isso vai causar atração ao processo, mudaram completamente o jeito de realizar a chamada, mudaram o processo de integração Parabéns! ".</a:t>
            </a:r>
            <a:endParaRPr sz="12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
        <p:nvSpPr>
          <p:cNvPr id="187" name="Google Shape;187;p23"/>
          <p:cNvSpPr txBox="1"/>
          <p:nvPr/>
        </p:nvSpPr>
        <p:spPr>
          <a:xfrm>
            <a:off x="1965600" y="7205125"/>
            <a:ext cx="4401000" cy="2467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a:t>
            </a:r>
            <a:r>
              <a:rPr lang="pt-BR" sz="1200">
                <a:solidFill>
                  <a:schemeClr val="dk1"/>
                </a:solidFill>
                <a:latin typeface="Montserrat"/>
                <a:ea typeface="Montserrat"/>
                <a:cs typeface="Montserrat"/>
                <a:sym typeface="Montserrat"/>
              </a:rPr>
              <a:t>  19/06/2020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“Achei a ideia muito boa!”;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“Tiraram de um lugar bem profundo essa criatividade!”;</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Seria bom enfatizar que é necessário o aluno escolher o lugar que vai sentar antes de colocar a tag.</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p>
        </p:txBody>
      </p:sp>
      <p:sp>
        <p:nvSpPr>
          <p:cNvPr id="188" name="Google Shape;188;p23"/>
          <p:cNvSpPr/>
          <p:nvPr/>
        </p:nvSpPr>
        <p:spPr>
          <a:xfrm flipH="1">
            <a:off x="842400" y="11244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txBox="1"/>
          <p:nvPr/>
        </p:nvSpPr>
        <p:spPr>
          <a:xfrm>
            <a:off x="1694400" y="900475"/>
            <a:ext cx="4682700" cy="45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#5 </a:t>
            </a:r>
            <a:r>
              <a:rPr b="1" lang="pt-BR" sz="1800">
                <a:latin typeface="Montserrat"/>
                <a:ea typeface="Montserrat"/>
                <a:cs typeface="Montserrat"/>
                <a:sym typeface="Montserrat"/>
              </a:rPr>
              <a:t>PROFESSOR</a:t>
            </a:r>
            <a:endParaRPr b="1" sz="1800">
              <a:latin typeface="Montserrat"/>
              <a:ea typeface="Montserrat"/>
              <a:cs typeface="Montserrat"/>
              <a:sym typeface="Montserrat"/>
            </a:endParaRPr>
          </a:p>
        </p:txBody>
      </p:sp>
      <p:sp>
        <p:nvSpPr>
          <p:cNvPr id="190" name="Google Shape;190;p23"/>
          <p:cNvSpPr/>
          <p:nvPr/>
        </p:nvSpPr>
        <p:spPr>
          <a:xfrm flipH="1">
            <a:off x="842400" y="69918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1694400" y="6767875"/>
            <a:ext cx="4682700" cy="45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#6</a:t>
            </a:r>
            <a:r>
              <a:rPr b="1" lang="pt-BR" sz="1800">
                <a:latin typeface="Montserrat"/>
                <a:ea typeface="Montserrat"/>
                <a:cs typeface="Montserrat"/>
                <a:sym typeface="Montserrat"/>
              </a:rPr>
              <a:t>  ALUNO</a:t>
            </a:r>
            <a:endParaRPr b="1" sz="1800">
              <a:latin typeface="Montserrat"/>
              <a:ea typeface="Montserrat"/>
              <a:cs typeface="Montserrat"/>
              <a:sym typeface="Montserrat"/>
            </a:endParaRPr>
          </a:p>
        </p:txBody>
      </p:sp>
      <p:pic>
        <p:nvPicPr>
          <p:cNvPr id="192" name="Google Shape;192;p23"/>
          <p:cNvPicPr preferRelativeResize="0"/>
          <p:nvPr/>
        </p:nvPicPr>
        <p:blipFill>
          <a:blip r:embed="rId3">
            <a:alphaModFix/>
          </a:blip>
          <a:stretch>
            <a:fillRect/>
          </a:stretch>
        </p:blipFill>
        <p:spPr>
          <a:xfrm>
            <a:off x="1965600" y="3807120"/>
            <a:ext cx="4400999" cy="2473155"/>
          </a:xfrm>
          <a:prstGeom prst="rect">
            <a:avLst/>
          </a:prstGeom>
          <a:noFill/>
          <a:ln>
            <a:noFill/>
          </a:ln>
        </p:spPr>
      </p:pic>
      <p:sp>
        <p:nvSpPr>
          <p:cNvPr id="193" name="Google Shape;193;p23"/>
          <p:cNvSpPr txBox="1"/>
          <p:nvPr/>
        </p:nvSpPr>
        <p:spPr>
          <a:xfrm>
            <a:off x="1694400" y="6295375"/>
            <a:ext cx="46722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chemeClr val="dk1"/>
                </a:solidFill>
                <a:latin typeface="Montserrat"/>
                <a:ea typeface="Montserrat"/>
                <a:cs typeface="Montserrat"/>
                <a:sym typeface="Montserrat"/>
              </a:rPr>
              <a:t>Captura de tela de teste com usuário professor.</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p:nvPr/>
        </p:nvSpPr>
        <p:spPr>
          <a:xfrm>
            <a:off x="0" y="3477600"/>
            <a:ext cx="7560000" cy="7214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00" name="Google Shape;200;p24"/>
          <p:cNvSpPr txBox="1"/>
          <p:nvPr/>
        </p:nvSpPr>
        <p:spPr>
          <a:xfrm>
            <a:off x="2030400" y="1413925"/>
            <a:ext cx="4336200" cy="157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 </a:t>
            </a:r>
            <a:r>
              <a:rPr lang="pt-BR" sz="1200">
                <a:solidFill>
                  <a:schemeClr val="dk1"/>
                </a:solidFill>
                <a:latin typeface="Montserrat"/>
                <a:ea typeface="Montserrat"/>
                <a:cs typeface="Montserrat"/>
                <a:sym typeface="Montserrat"/>
              </a:rPr>
              <a:t>19/06/2020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Achou massa;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Mas ressaltou o problema das mesas espalhadas;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Gostou bastante da ideia e achou muito a cara da CESAR.</a:t>
            </a:r>
            <a:endParaRPr sz="1200"/>
          </a:p>
        </p:txBody>
      </p:sp>
      <p:sp>
        <p:nvSpPr>
          <p:cNvPr id="201" name="Google Shape;201;p24"/>
          <p:cNvSpPr txBox="1"/>
          <p:nvPr/>
        </p:nvSpPr>
        <p:spPr>
          <a:xfrm>
            <a:off x="2030400" y="3728100"/>
            <a:ext cx="4336200" cy="1824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1.3 PROTÓTIPO FINAL</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Após a realização dos testes e análise dos feedbacks dos usuários foi possível realizar alguns ajustes na proposta de solução. A seguir, será apresentado o protótipo final com detalhes.</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02" name="Google Shape;202;p24"/>
          <p:cNvSpPr txBox="1"/>
          <p:nvPr/>
        </p:nvSpPr>
        <p:spPr>
          <a:xfrm>
            <a:off x="2046000" y="5324400"/>
            <a:ext cx="4336200" cy="219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1.3.1 O PROCESSO</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ideia é propor uma solução que relacione artefatos físicos análógicos com digitais através de um processo dinâmico que agiliza o registro de presença dos alunos diminuindo o esforço do professor. Para descrever visualmente a proposta, foi produzido o storyboard a seguir.</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203" name="Google Shape;203;p24"/>
          <p:cNvSpPr/>
          <p:nvPr/>
        </p:nvSpPr>
        <p:spPr>
          <a:xfrm flipH="1">
            <a:off x="842400" y="12006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nvSpPr>
        <p:spPr>
          <a:xfrm>
            <a:off x="1694400" y="976675"/>
            <a:ext cx="4682700" cy="45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#7</a:t>
            </a:r>
            <a:r>
              <a:rPr b="1" lang="pt-BR" sz="1800">
                <a:latin typeface="Montserrat"/>
                <a:ea typeface="Montserrat"/>
                <a:cs typeface="Montserrat"/>
                <a:sym typeface="Montserrat"/>
              </a:rPr>
              <a:t>  PROFESSOR</a:t>
            </a:r>
            <a:endParaRPr b="1" sz="1800">
              <a:latin typeface="Montserrat"/>
              <a:ea typeface="Montserrat"/>
              <a:cs typeface="Montserrat"/>
              <a:sym typeface="Montserrat"/>
            </a:endParaRPr>
          </a:p>
        </p:txBody>
      </p:sp>
      <p:sp>
        <p:nvSpPr>
          <p:cNvPr id="205" name="Google Shape;205;p24"/>
          <p:cNvSpPr txBox="1"/>
          <p:nvPr/>
        </p:nvSpPr>
        <p:spPr>
          <a:xfrm>
            <a:off x="2115300" y="10135975"/>
            <a:ext cx="41664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Storyboard do processo da solução Sistema Check.</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pic>
        <p:nvPicPr>
          <p:cNvPr id="206" name="Google Shape;206;p24"/>
          <p:cNvPicPr preferRelativeResize="0"/>
          <p:nvPr/>
        </p:nvPicPr>
        <p:blipFill>
          <a:blip r:embed="rId3">
            <a:alphaModFix/>
          </a:blip>
          <a:stretch>
            <a:fillRect/>
          </a:stretch>
        </p:blipFill>
        <p:spPr>
          <a:xfrm>
            <a:off x="1719650" y="7304100"/>
            <a:ext cx="5036698" cy="2831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12" name="Google Shape;212;p25"/>
          <p:cNvSpPr/>
          <p:nvPr/>
        </p:nvSpPr>
        <p:spPr>
          <a:xfrm>
            <a:off x="0" y="0"/>
            <a:ext cx="2030400" cy="1069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nvSpPr>
        <p:spPr>
          <a:xfrm>
            <a:off x="2030400" y="1037500"/>
            <a:ext cx="4336200" cy="125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1.3.2 ARTEFATOS FÍSICOS</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definido que o design dos artefatos físicos teria como conceito as peças de encaixe de plástico, mais conhecidas pela fabricante Lego.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14" name="Google Shape;214;p25"/>
          <p:cNvPicPr preferRelativeResize="0"/>
          <p:nvPr/>
        </p:nvPicPr>
        <p:blipFill>
          <a:blip r:embed="rId3">
            <a:alphaModFix/>
          </a:blip>
          <a:stretch>
            <a:fillRect/>
          </a:stretch>
        </p:blipFill>
        <p:spPr>
          <a:xfrm>
            <a:off x="3590900" y="2348100"/>
            <a:ext cx="2775695" cy="1852800"/>
          </a:xfrm>
          <a:prstGeom prst="rect">
            <a:avLst/>
          </a:prstGeom>
          <a:noFill/>
          <a:ln>
            <a:noFill/>
          </a:ln>
        </p:spPr>
      </p:pic>
      <p:sp>
        <p:nvSpPr>
          <p:cNvPr id="215" name="Google Shape;215;p25"/>
          <p:cNvSpPr txBox="1"/>
          <p:nvPr/>
        </p:nvSpPr>
        <p:spPr>
          <a:xfrm>
            <a:off x="2200300" y="4200900"/>
            <a:ext cx="41664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chemeClr val="dk1"/>
                </a:solidFill>
                <a:latin typeface="Montserrat"/>
                <a:ea typeface="Montserrat"/>
                <a:cs typeface="Montserrat"/>
                <a:sym typeface="Montserrat"/>
              </a:rPr>
              <a:t>Blocos de encaixe da fabricante LEGO.</a:t>
            </a:r>
            <a:endParaRPr sz="1000"/>
          </a:p>
        </p:txBody>
      </p:sp>
      <p:sp>
        <p:nvSpPr>
          <p:cNvPr id="216" name="Google Shape;216;p25"/>
          <p:cNvSpPr txBox="1"/>
          <p:nvPr/>
        </p:nvSpPr>
        <p:spPr>
          <a:xfrm>
            <a:off x="1513200" y="4636200"/>
            <a:ext cx="5082000" cy="3664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escolha partiu de várias motivações, são elas: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Segundo a própria fabricante, é indicado para usuários de 4 a 99 anos;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Sua forma de encaixe é uma boa solução para fixar os objetos em superfícies verticais;</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Os blocos de construção permitem muitas combinações, o que possibilita maior nível de personalização;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Tem ótimo custo benefício;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Possui dimensões boas para ser usada como Tag de identificação;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Diminui a aglomeração de pessoas ao possibilitar que várias partes se desagrupem no momento em que várias pessoas precisam acessar o artefato; </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possível instalar sensor RFID dentro do bloco.</a:t>
            </a:r>
            <a:endParaRPr b="1" sz="1200">
              <a:latin typeface="Montserrat"/>
              <a:ea typeface="Montserrat"/>
              <a:cs typeface="Montserrat"/>
              <a:sym typeface="Montserrat"/>
            </a:endParaRPr>
          </a:p>
        </p:txBody>
      </p:sp>
      <p:sp>
        <p:nvSpPr>
          <p:cNvPr id="217" name="Google Shape;217;p25"/>
          <p:cNvSpPr txBox="1"/>
          <p:nvPr/>
        </p:nvSpPr>
        <p:spPr>
          <a:xfrm>
            <a:off x="2030400" y="8012225"/>
            <a:ext cx="4332000" cy="1493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Por ser um processo que necessita de artefatos físicos e que devido à situação atual de pandemia não foi possível desenvolvê-los, foi desenvolvida a modelagem 3D dos mesmos. A seguir, os modelos tridimensionais dos artefatos utilizados e suas respectivas funções no processo de solução proposto.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18" name="Google Shape;218;p25"/>
          <p:cNvPicPr preferRelativeResize="0"/>
          <p:nvPr/>
        </p:nvPicPr>
        <p:blipFill rotWithShape="1">
          <a:blip r:embed="rId4">
            <a:alphaModFix/>
          </a:blip>
          <a:srcRect b="0" l="-7210" r="7210" t="0"/>
          <a:stretch/>
        </p:blipFill>
        <p:spPr>
          <a:xfrm>
            <a:off x="2105271" y="2394179"/>
            <a:ext cx="1370379" cy="185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p:nvPr/>
        </p:nvSpPr>
        <p:spPr>
          <a:xfrm>
            <a:off x="0" y="0"/>
            <a:ext cx="7560000" cy="56331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25" name="Google Shape;225;p26"/>
          <p:cNvPicPr preferRelativeResize="0"/>
          <p:nvPr/>
        </p:nvPicPr>
        <p:blipFill rotWithShape="1">
          <a:blip r:embed="rId3">
            <a:alphaModFix/>
          </a:blip>
          <a:srcRect b="12991" l="0" r="0" t="19939"/>
          <a:stretch/>
        </p:blipFill>
        <p:spPr>
          <a:xfrm>
            <a:off x="478712" y="2927838"/>
            <a:ext cx="6612664" cy="2500950"/>
          </a:xfrm>
          <a:prstGeom prst="rect">
            <a:avLst/>
          </a:prstGeom>
          <a:noFill/>
          <a:ln>
            <a:noFill/>
          </a:ln>
        </p:spPr>
      </p:pic>
      <p:sp>
        <p:nvSpPr>
          <p:cNvPr id="226" name="Google Shape;226;p26"/>
          <p:cNvSpPr txBox="1"/>
          <p:nvPr/>
        </p:nvSpPr>
        <p:spPr>
          <a:xfrm>
            <a:off x="2030400" y="5632950"/>
            <a:ext cx="4336200" cy="200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u="sng">
                <a:solidFill>
                  <a:schemeClr val="dk1"/>
                </a:solidFill>
                <a:latin typeface="Montserrat"/>
                <a:ea typeface="Montserrat"/>
                <a:cs typeface="Montserrat"/>
                <a:sym typeface="Montserrat"/>
              </a:rPr>
              <a:t>LEITOR RFID</a:t>
            </a:r>
            <a:endParaRPr b="1" u="sng">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Utilizado pelos professores para escanear as Tags RFID dos alunos que serão fixadas no Tagário. Haveria um por sala de aula. O Leitor RFID reconhece o número das tags e com isso envia os dados para o Sistema Check que posteriormente fará a compilação dos dados em forma de planilha.</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27" name="Google Shape;227;p26"/>
          <p:cNvSpPr txBox="1"/>
          <p:nvPr/>
        </p:nvSpPr>
        <p:spPr>
          <a:xfrm>
            <a:off x="1619088" y="922200"/>
            <a:ext cx="4332000" cy="1688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b="1" lang="pt-BR" u="sng">
                <a:solidFill>
                  <a:schemeClr val="dk1"/>
                </a:solidFill>
                <a:latin typeface="Montserrat"/>
                <a:ea typeface="Montserrat"/>
                <a:cs typeface="Montserrat"/>
                <a:sym typeface="Montserrat"/>
              </a:rPr>
              <a:t>TAGS RFID</a:t>
            </a:r>
            <a:endParaRPr b="1"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b="1"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Cada aluno da CESAR School possuiria uma com suas informações acadêmicas básicas. Em forma de blocos de Lego, com uma alça para prender em um chaveiro no crachá e facilitar a retirada do Tagário. No bloco superior seria fixado o sensor RFID e o bloco inferior serviria apenas para fixação no Tagário.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28" name="Google Shape;228;p26"/>
          <p:cNvSpPr txBox="1"/>
          <p:nvPr/>
        </p:nvSpPr>
        <p:spPr>
          <a:xfrm>
            <a:off x="2274963" y="5140200"/>
            <a:ext cx="30000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das Tags RFID propostas</a:t>
            </a:r>
            <a:endParaRPr sz="1000">
              <a:solidFill>
                <a:schemeClr val="dk1"/>
              </a:solidFill>
              <a:latin typeface="Montserrat"/>
              <a:ea typeface="Montserrat"/>
              <a:cs typeface="Montserrat"/>
              <a:sym typeface="Montserrat"/>
            </a:endParaRPr>
          </a:p>
        </p:txBody>
      </p:sp>
      <p:sp>
        <p:nvSpPr>
          <p:cNvPr id="229" name="Google Shape;229;p26"/>
          <p:cNvSpPr txBox="1"/>
          <p:nvPr/>
        </p:nvSpPr>
        <p:spPr>
          <a:xfrm>
            <a:off x="2351163" y="9940800"/>
            <a:ext cx="30000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do Leitor RFID proposto.</a:t>
            </a:r>
            <a:endParaRPr sz="1000">
              <a:solidFill>
                <a:schemeClr val="dk1"/>
              </a:solidFill>
              <a:latin typeface="Montserrat"/>
              <a:ea typeface="Montserrat"/>
              <a:cs typeface="Montserrat"/>
              <a:sym typeface="Montserrat"/>
            </a:endParaRPr>
          </a:p>
        </p:txBody>
      </p:sp>
      <p:cxnSp>
        <p:nvCxnSpPr>
          <p:cNvPr id="230" name="Google Shape;230;p26"/>
          <p:cNvCxnSpPr>
            <a:endCxn id="231" idx="3"/>
          </p:cNvCxnSpPr>
          <p:nvPr/>
        </p:nvCxnSpPr>
        <p:spPr>
          <a:xfrm rot="10800000">
            <a:off x="2420700" y="3440050"/>
            <a:ext cx="362100" cy="474900"/>
          </a:xfrm>
          <a:prstGeom prst="straightConnector1">
            <a:avLst/>
          </a:prstGeom>
          <a:noFill/>
          <a:ln cap="flat" cmpd="sng" w="38100">
            <a:solidFill>
              <a:srgbClr val="E69138"/>
            </a:solidFill>
            <a:prstDash val="solid"/>
            <a:round/>
            <a:headEnd len="med" w="med" type="none"/>
            <a:tailEnd len="med" w="med" type="triangle"/>
          </a:ln>
        </p:spPr>
      </p:cxnSp>
      <p:sp>
        <p:nvSpPr>
          <p:cNvPr id="231" name="Google Shape;231;p26"/>
          <p:cNvSpPr txBox="1"/>
          <p:nvPr/>
        </p:nvSpPr>
        <p:spPr>
          <a:xfrm>
            <a:off x="1506000" y="3292150"/>
            <a:ext cx="914700" cy="295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pt-BR" sz="900">
                <a:solidFill>
                  <a:srgbClr val="595959"/>
                </a:solidFill>
                <a:latin typeface="Montserrat"/>
                <a:ea typeface="Montserrat"/>
                <a:cs typeface="Montserrat"/>
                <a:sym typeface="Montserrat"/>
              </a:rPr>
              <a:t>sensor RFID</a:t>
            </a:r>
            <a:endParaRPr sz="900">
              <a:solidFill>
                <a:srgbClr val="595959"/>
              </a:solidFill>
              <a:highlight>
                <a:srgbClr val="B6D7A8"/>
              </a:highlight>
              <a:latin typeface="Montserrat"/>
              <a:ea typeface="Montserrat"/>
              <a:cs typeface="Montserrat"/>
              <a:sym typeface="Montserrat"/>
            </a:endParaRPr>
          </a:p>
        </p:txBody>
      </p:sp>
      <p:sp>
        <p:nvSpPr>
          <p:cNvPr id="232" name="Google Shape;232;p26"/>
          <p:cNvSpPr txBox="1"/>
          <p:nvPr/>
        </p:nvSpPr>
        <p:spPr>
          <a:xfrm>
            <a:off x="1224475" y="4713763"/>
            <a:ext cx="914700" cy="46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pt-BR" sz="900">
                <a:solidFill>
                  <a:srgbClr val="595959"/>
                </a:solidFill>
                <a:latin typeface="Montserrat"/>
                <a:ea typeface="Montserrat"/>
                <a:cs typeface="Montserrat"/>
                <a:sym typeface="Montserrat"/>
              </a:rPr>
              <a:t>base para fixação</a:t>
            </a:r>
            <a:endParaRPr sz="900">
              <a:solidFill>
                <a:srgbClr val="595959"/>
              </a:solidFill>
              <a:highlight>
                <a:srgbClr val="B6D7A8"/>
              </a:highlight>
              <a:latin typeface="Montserrat"/>
              <a:ea typeface="Montserrat"/>
              <a:cs typeface="Montserrat"/>
              <a:sym typeface="Montserrat"/>
            </a:endParaRPr>
          </a:p>
        </p:txBody>
      </p:sp>
      <p:cxnSp>
        <p:nvCxnSpPr>
          <p:cNvPr id="233" name="Google Shape;233;p26"/>
          <p:cNvCxnSpPr>
            <a:endCxn id="232" idx="3"/>
          </p:cNvCxnSpPr>
          <p:nvPr/>
        </p:nvCxnSpPr>
        <p:spPr>
          <a:xfrm flipH="1">
            <a:off x="2139175" y="4387813"/>
            <a:ext cx="544200" cy="560400"/>
          </a:xfrm>
          <a:prstGeom prst="straightConnector1">
            <a:avLst/>
          </a:prstGeom>
          <a:noFill/>
          <a:ln cap="flat" cmpd="sng" w="38100">
            <a:solidFill>
              <a:srgbClr val="E69138"/>
            </a:solidFill>
            <a:prstDash val="solid"/>
            <a:round/>
            <a:headEnd len="med" w="med" type="none"/>
            <a:tailEnd len="med" w="med" type="triangle"/>
          </a:ln>
        </p:spPr>
      </p:cxnSp>
      <p:pic>
        <p:nvPicPr>
          <p:cNvPr id="234" name="Google Shape;234;p26"/>
          <p:cNvPicPr preferRelativeResize="0"/>
          <p:nvPr/>
        </p:nvPicPr>
        <p:blipFill rotWithShape="1">
          <a:blip r:embed="rId4">
            <a:alphaModFix/>
          </a:blip>
          <a:srcRect b="16411" l="240" r="-239" t="16411"/>
          <a:stretch/>
        </p:blipFill>
        <p:spPr>
          <a:xfrm>
            <a:off x="478763" y="7699075"/>
            <a:ext cx="6612675" cy="250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0" y="4442450"/>
            <a:ext cx="7560000" cy="6249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41" name="Google Shape;241;p27"/>
          <p:cNvSpPr txBox="1"/>
          <p:nvPr/>
        </p:nvSpPr>
        <p:spPr>
          <a:xfrm>
            <a:off x="2030400" y="996000"/>
            <a:ext cx="4336200" cy="1458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u="sng">
                <a:solidFill>
                  <a:schemeClr val="dk1"/>
                </a:solidFill>
                <a:latin typeface="Montserrat"/>
                <a:ea typeface="Montserrat"/>
                <a:cs typeface="Montserrat"/>
                <a:sym typeface="Montserrat"/>
              </a:rPr>
              <a:t>BASE “MESA” DO TAGÁRIO</a:t>
            </a:r>
            <a:endParaRPr b="1" u="sng">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Peça de fixação de Tags RFID que se fixa no Tagário e pode ser tirada para facilitar a devolução aos alunos. Representa uma mesa da sala de aula em que os alunos sentam.</a:t>
            </a:r>
            <a:endParaRPr/>
          </a:p>
        </p:txBody>
      </p:sp>
      <p:pic>
        <p:nvPicPr>
          <p:cNvPr id="242" name="Google Shape;242;p27"/>
          <p:cNvPicPr preferRelativeResize="0"/>
          <p:nvPr/>
        </p:nvPicPr>
        <p:blipFill>
          <a:blip r:embed="rId3">
            <a:alphaModFix/>
          </a:blip>
          <a:stretch>
            <a:fillRect/>
          </a:stretch>
        </p:blipFill>
        <p:spPr>
          <a:xfrm>
            <a:off x="3893505" y="2446203"/>
            <a:ext cx="3197870" cy="1803426"/>
          </a:xfrm>
          <a:prstGeom prst="rect">
            <a:avLst/>
          </a:prstGeom>
          <a:noFill/>
          <a:ln>
            <a:noFill/>
          </a:ln>
        </p:spPr>
      </p:pic>
      <p:pic>
        <p:nvPicPr>
          <p:cNvPr id="243" name="Google Shape;243;p27"/>
          <p:cNvPicPr preferRelativeResize="0"/>
          <p:nvPr/>
        </p:nvPicPr>
        <p:blipFill>
          <a:blip r:embed="rId4">
            <a:alphaModFix/>
          </a:blip>
          <a:stretch>
            <a:fillRect/>
          </a:stretch>
        </p:blipFill>
        <p:spPr>
          <a:xfrm>
            <a:off x="478800" y="2446200"/>
            <a:ext cx="3197870" cy="1803378"/>
          </a:xfrm>
          <a:prstGeom prst="rect">
            <a:avLst/>
          </a:prstGeom>
          <a:noFill/>
          <a:ln>
            <a:noFill/>
          </a:ln>
        </p:spPr>
      </p:pic>
      <p:sp>
        <p:nvSpPr>
          <p:cNvPr id="244" name="Google Shape;244;p27"/>
          <p:cNvSpPr txBox="1"/>
          <p:nvPr/>
        </p:nvSpPr>
        <p:spPr>
          <a:xfrm>
            <a:off x="2030400" y="4442450"/>
            <a:ext cx="43362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u="sng">
                <a:solidFill>
                  <a:schemeClr val="dk1"/>
                </a:solidFill>
                <a:latin typeface="Montserrat"/>
                <a:ea typeface="Montserrat"/>
                <a:cs typeface="Montserrat"/>
                <a:sym typeface="Montserrat"/>
              </a:rPr>
              <a:t>TAGÁRIO</a:t>
            </a:r>
            <a:endParaRPr b="1" u="sng">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Superfície de fixação em forma de "encaixe Lego" para fixação das bases (em amarelo) que serão fixadas as Tags RFID dos alunos. Apresenta um contorno (em laranja) que serve de guia de "planta baixa" da sala de aula em que está localizado. Haveria um por sala de aula.</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Tagário será único em cada sala de aula da CESAR School, por representar o formato da sala na planta-baixa e a quantidade respectiva de mesas, facilita a visualização do professor e, por isso, diminui a possibilidade de fraudes.</a:t>
            </a:r>
            <a:endParaRPr sz="1200">
              <a:solidFill>
                <a:schemeClr val="dk1"/>
              </a:solidFill>
              <a:latin typeface="Montserrat"/>
              <a:ea typeface="Montserrat"/>
              <a:cs typeface="Montserrat"/>
              <a:sym typeface="Montserrat"/>
            </a:endParaRPr>
          </a:p>
        </p:txBody>
      </p:sp>
      <p:pic>
        <p:nvPicPr>
          <p:cNvPr id="245" name="Google Shape;245;p27"/>
          <p:cNvPicPr preferRelativeResize="0"/>
          <p:nvPr/>
        </p:nvPicPr>
        <p:blipFill rotWithShape="1">
          <a:blip r:embed="rId5">
            <a:alphaModFix/>
          </a:blip>
          <a:srcRect b="9275" l="28428" r="26353" t="6937"/>
          <a:stretch/>
        </p:blipFill>
        <p:spPr>
          <a:xfrm>
            <a:off x="478800" y="7457507"/>
            <a:ext cx="2845681" cy="2589207"/>
          </a:xfrm>
          <a:prstGeom prst="rect">
            <a:avLst/>
          </a:prstGeom>
          <a:noFill/>
          <a:ln>
            <a:noFill/>
          </a:ln>
        </p:spPr>
      </p:pic>
      <p:pic>
        <p:nvPicPr>
          <p:cNvPr id="246" name="Google Shape;246;p27"/>
          <p:cNvPicPr preferRelativeResize="0"/>
          <p:nvPr/>
        </p:nvPicPr>
        <p:blipFill rotWithShape="1">
          <a:blip r:embed="rId6">
            <a:alphaModFix/>
          </a:blip>
          <a:srcRect b="10026" l="15382" r="11190" t="10652"/>
          <a:stretch/>
        </p:blipFill>
        <p:spPr>
          <a:xfrm>
            <a:off x="3390224" y="7555070"/>
            <a:ext cx="3701151" cy="2394107"/>
          </a:xfrm>
          <a:prstGeom prst="rect">
            <a:avLst/>
          </a:prstGeom>
          <a:noFill/>
          <a:ln>
            <a:noFill/>
          </a:ln>
        </p:spPr>
      </p:pic>
      <p:sp>
        <p:nvSpPr>
          <p:cNvPr id="247" name="Google Shape;247;p27"/>
          <p:cNvSpPr txBox="1"/>
          <p:nvPr/>
        </p:nvSpPr>
        <p:spPr>
          <a:xfrm>
            <a:off x="3893501" y="3838025"/>
            <a:ext cx="31980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da “Mesa” do Tagário </a:t>
            </a:r>
            <a:br>
              <a:rPr lang="pt-BR" sz="800">
                <a:solidFill>
                  <a:schemeClr val="dk1"/>
                </a:solidFill>
                <a:latin typeface="Montserrat"/>
                <a:ea typeface="Montserrat"/>
                <a:cs typeface="Montserrat"/>
                <a:sym typeface="Montserrat"/>
              </a:rPr>
            </a:br>
            <a:r>
              <a:rPr lang="pt-BR" sz="800">
                <a:solidFill>
                  <a:schemeClr val="dk1"/>
                </a:solidFill>
                <a:latin typeface="Montserrat"/>
                <a:ea typeface="Montserrat"/>
                <a:cs typeface="Montserrat"/>
                <a:sym typeface="Montserrat"/>
              </a:rPr>
              <a:t>proposta sem Tags fixadas.</a:t>
            </a:r>
            <a:endParaRPr sz="1000">
              <a:solidFill>
                <a:schemeClr val="dk1"/>
              </a:solidFill>
              <a:latin typeface="Montserrat"/>
              <a:ea typeface="Montserrat"/>
              <a:cs typeface="Montserrat"/>
              <a:sym typeface="Montserrat"/>
            </a:endParaRPr>
          </a:p>
        </p:txBody>
      </p:sp>
      <p:sp>
        <p:nvSpPr>
          <p:cNvPr id="248" name="Google Shape;248;p27"/>
          <p:cNvSpPr txBox="1"/>
          <p:nvPr/>
        </p:nvSpPr>
        <p:spPr>
          <a:xfrm>
            <a:off x="478800" y="10114200"/>
            <a:ext cx="3000000" cy="3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do Tagário proposto com as “mesas” e Tags RFID fixadas.</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249" name="Google Shape;249;p27"/>
          <p:cNvSpPr txBox="1"/>
          <p:nvPr/>
        </p:nvSpPr>
        <p:spPr>
          <a:xfrm>
            <a:off x="3622800" y="10114200"/>
            <a:ext cx="3000000" cy="3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da sala de aula em que o Tagário prototipado está localizado.</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250" name="Google Shape;250;p27"/>
          <p:cNvSpPr txBox="1"/>
          <p:nvPr/>
        </p:nvSpPr>
        <p:spPr>
          <a:xfrm>
            <a:off x="464501" y="3838025"/>
            <a:ext cx="31980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solidFill>
                  <a:schemeClr val="dk1"/>
                </a:solidFill>
                <a:latin typeface="Montserrat"/>
                <a:ea typeface="Montserrat"/>
                <a:cs typeface="Montserrat"/>
                <a:sym typeface="Montserrat"/>
              </a:rPr>
              <a:t>Modelagem 3D da “Mesa” do Tagário </a:t>
            </a:r>
            <a:br>
              <a:rPr lang="pt-BR" sz="800">
                <a:solidFill>
                  <a:schemeClr val="dk1"/>
                </a:solidFill>
                <a:latin typeface="Montserrat"/>
                <a:ea typeface="Montserrat"/>
                <a:cs typeface="Montserrat"/>
                <a:sym typeface="Montserrat"/>
              </a:rPr>
            </a:br>
            <a:r>
              <a:rPr lang="pt-BR" sz="800">
                <a:solidFill>
                  <a:schemeClr val="dk1"/>
                </a:solidFill>
                <a:latin typeface="Montserrat"/>
                <a:ea typeface="Montserrat"/>
                <a:cs typeface="Montserrat"/>
                <a:sym typeface="Montserrat"/>
              </a:rPr>
              <a:t>propostacomm Tagsfixadas.</a:t>
            </a:r>
            <a:endParaRPr sz="10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p:nvPr/>
        </p:nvSpPr>
        <p:spPr>
          <a:xfrm>
            <a:off x="22700" y="0"/>
            <a:ext cx="7560000" cy="7214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txBox="1"/>
          <p:nvPr/>
        </p:nvSpPr>
        <p:spPr>
          <a:xfrm>
            <a:off x="2030400" y="3903175"/>
            <a:ext cx="4336200" cy="123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Para uma explicação ilustrativa do processo e do uso dos artefatos físicos foi produzido um vídeo no formato stop motion, com o seguinte link para acesso:https://drive.google.com/file/d/1SuuSB3L8QAujHrvP7dyzWRE-q19m0ATJ/view?usp=sharing</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3500">
              <a:latin typeface="Montserrat"/>
              <a:ea typeface="Montserrat"/>
              <a:cs typeface="Montserrat"/>
              <a:sym typeface="Montserrat"/>
            </a:endParaRPr>
          </a:p>
        </p:txBody>
      </p:sp>
      <p:sp>
        <p:nvSpPr>
          <p:cNvPr id="257" name="Google Shape;257;p2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58" name="Google Shape;258;p28"/>
          <p:cNvPicPr preferRelativeResize="0"/>
          <p:nvPr/>
        </p:nvPicPr>
        <p:blipFill>
          <a:blip r:embed="rId3">
            <a:alphaModFix/>
          </a:blip>
          <a:stretch>
            <a:fillRect/>
          </a:stretch>
        </p:blipFill>
        <p:spPr>
          <a:xfrm>
            <a:off x="689300" y="5172325"/>
            <a:ext cx="6226801" cy="1737716"/>
          </a:xfrm>
          <a:prstGeom prst="rect">
            <a:avLst/>
          </a:prstGeom>
          <a:noFill/>
          <a:ln>
            <a:noFill/>
          </a:ln>
        </p:spPr>
      </p:pic>
      <p:sp>
        <p:nvSpPr>
          <p:cNvPr id="259" name="Google Shape;259;p28"/>
          <p:cNvSpPr txBox="1"/>
          <p:nvPr/>
        </p:nvSpPr>
        <p:spPr>
          <a:xfrm>
            <a:off x="2030400" y="7395225"/>
            <a:ext cx="4336200" cy="2836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1.3.3 SOFTWARE E HARDWARE</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Como foi apresentado anteriormente, a solução proposta possui uma etapa que exige a existência de um software que trabalhe junto ao leitor RFID, recebendo os dados escaneados e processando-os para gerar planilhas com a lista de alunos presentes e faltantes.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Nesse sentido, o Sistema Check é o software desenvolvido para atender tal demanda, sendo usado pelos professores em sala de aula no momento do registro de presença dos alunos.</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p>
        </p:txBody>
      </p:sp>
      <p:pic>
        <p:nvPicPr>
          <p:cNvPr id="260" name="Google Shape;260;p28"/>
          <p:cNvPicPr preferRelativeResize="0"/>
          <p:nvPr/>
        </p:nvPicPr>
        <p:blipFill rotWithShape="1">
          <a:blip r:embed="rId4">
            <a:alphaModFix/>
          </a:blip>
          <a:srcRect b="14550" l="764" r="-69" t="12440"/>
          <a:stretch/>
        </p:blipFill>
        <p:spPr>
          <a:xfrm>
            <a:off x="864580" y="922199"/>
            <a:ext cx="5841008" cy="2639200"/>
          </a:xfrm>
          <a:prstGeom prst="rect">
            <a:avLst/>
          </a:prstGeom>
          <a:noFill/>
          <a:ln>
            <a:noFill/>
          </a:ln>
        </p:spPr>
      </p:pic>
      <p:sp>
        <p:nvSpPr>
          <p:cNvPr id="261" name="Google Shape;261;p28"/>
          <p:cNvSpPr txBox="1"/>
          <p:nvPr/>
        </p:nvSpPr>
        <p:spPr>
          <a:xfrm>
            <a:off x="10200" y="3576900"/>
            <a:ext cx="760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Modelagem 3D da localização sugerida para o Tagário, na "área do professor", perto do quadro.</a:t>
            </a:r>
            <a:endParaRPr sz="800">
              <a:latin typeface="Montserrat"/>
              <a:ea typeface="Montserrat"/>
              <a:cs typeface="Montserrat"/>
              <a:sym typeface="Montserrat"/>
            </a:endParaRPr>
          </a:p>
        </p:txBody>
      </p:sp>
      <p:sp>
        <p:nvSpPr>
          <p:cNvPr id="262" name="Google Shape;262;p28"/>
          <p:cNvSpPr txBox="1"/>
          <p:nvPr/>
        </p:nvSpPr>
        <p:spPr>
          <a:xfrm>
            <a:off x="10200" y="6929700"/>
            <a:ext cx="760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Capturas de tela do vídeo de explicação ilustrativa do processo.</a:t>
            </a:r>
            <a:endParaRPr sz="8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68" name="Google Shape;268;p29"/>
          <p:cNvSpPr txBox="1"/>
          <p:nvPr/>
        </p:nvSpPr>
        <p:spPr>
          <a:xfrm>
            <a:off x="2030400" y="998400"/>
            <a:ext cx="4336200" cy="428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800" u="sng">
                <a:solidFill>
                  <a:schemeClr val="dk1"/>
                </a:solidFill>
                <a:latin typeface="Montserrat"/>
                <a:ea typeface="Montserrat"/>
                <a:cs typeface="Montserrat"/>
                <a:sym typeface="Montserrat"/>
              </a:rPr>
              <a:t>ARDUÍNO</a:t>
            </a:r>
            <a:endParaRPr b="1" sz="1800" u="sng">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100" u="sng">
              <a:solidFill>
                <a:srgbClr val="434343"/>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Com o Arduíno e o módulo RFID RDM6300, foi desenvolvido um leitor RFID que faz o escaneamento através do próprio módulo. Para isso, também foi desenvolvido um código na IDE do arduino iniciando uma comunicação serial do arduino para a máquina e do mesmo para o módulo que recebe a informação do número de Tag. No funcionamento, a placa quando ligada à uma fonte escaneia até o botão ser apertado (configurado no código para enviar à serial “stop”) parando todo o escaneamento.</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Foi produzido um vídeo demonstrando o funcionamento da codificqação feita pela IDE do Arduíno, a seguir capturas de tela do mesmo e o link para acesso:</a:t>
            </a:r>
            <a:br>
              <a:rPr lang="pt-BR" sz="1200">
                <a:solidFill>
                  <a:schemeClr val="dk1"/>
                </a:solidFill>
                <a:latin typeface="Montserrat"/>
                <a:ea typeface="Montserrat"/>
                <a:cs typeface="Montserrat"/>
                <a:sym typeface="Montserrat"/>
              </a:rPr>
            </a:br>
            <a:br>
              <a:rPr lang="pt-BR" sz="1200">
                <a:solidFill>
                  <a:schemeClr val="dk1"/>
                </a:solidFill>
                <a:latin typeface="Montserrat"/>
                <a:ea typeface="Montserrat"/>
                <a:cs typeface="Montserrat"/>
                <a:sym typeface="Montserrat"/>
              </a:rPr>
            </a:br>
            <a:r>
              <a:rPr lang="pt-BR" sz="1200" u="sng">
                <a:solidFill>
                  <a:schemeClr val="hlink"/>
                </a:solidFill>
                <a:latin typeface="Montserrat"/>
                <a:ea typeface="Montserrat"/>
                <a:cs typeface="Montserrat"/>
                <a:sym typeface="Montserrat"/>
                <a:hlinkClick r:id="rId3"/>
              </a:rPr>
              <a:t>https://drive.google.com/file/d/1_Vx60Qvdx-dSWURYXeFRKAc0Bb8dODnX/view?usp=sharing</a:t>
            </a:r>
            <a:r>
              <a:rPr lang="pt-B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p:txBody>
      </p:sp>
      <p:sp>
        <p:nvSpPr>
          <p:cNvPr id="269" name="Google Shape;269;p29"/>
          <p:cNvSpPr/>
          <p:nvPr/>
        </p:nvSpPr>
        <p:spPr>
          <a:xfrm>
            <a:off x="0" y="0"/>
            <a:ext cx="2030400" cy="1069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9"/>
          <p:cNvPicPr preferRelativeResize="0"/>
          <p:nvPr/>
        </p:nvPicPr>
        <p:blipFill>
          <a:blip r:embed="rId4">
            <a:alphaModFix/>
          </a:blip>
          <a:stretch>
            <a:fillRect/>
          </a:stretch>
        </p:blipFill>
        <p:spPr>
          <a:xfrm>
            <a:off x="478276" y="5346000"/>
            <a:ext cx="3325879" cy="1869884"/>
          </a:xfrm>
          <a:prstGeom prst="rect">
            <a:avLst/>
          </a:prstGeom>
          <a:noFill/>
          <a:ln>
            <a:noFill/>
          </a:ln>
        </p:spPr>
      </p:pic>
      <p:pic>
        <p:nvPicPr>
          <p:cNvPr id="271" name="Google Shape;271;p29"/>
          <p:cNvPicPr preferRelativeResize="0"/>
          <p:nvPr/>
        </p:nvPicPr>
        <p:blipFill>
          <a:blip r:embed="rId5">
            <a:alphaModFix/>
          </a:blip>
          <a:stretch>
            <a:fillRect/>
          </a:stretch>
        </p:blipFill>
        <p:spPr>
          <a:xfrm>
            <a:off x="3919616" y="5346007"/>
            <a:ext cx="3325886" cy="1869894"/>
          </a:xfrm>
          <a:prstGeom prst="rect">
            <a:avLst/>
          </a:prstGeom>
          <a:noFill/>
          <a:ln>
            <a:noFill/>
          </a:ln>
        </p:spPr>
      </p:pic>
      <p:sp>
        <p:nvSpPr>
          <p:cNvPr id="272" name="Google Shape;272;p29"/>
          <p:cNvSpPr txBox="1"/>
          <p:nvPr/>
        </p:nvSpPr>
        <p:spPr>
          <a:xfrm>
            <a:off x="-21600" y="7275900"/>
            <a:ext cx="7603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00">
                <a:latin typeface="Montserrat"/>
                <a:ea typeface="Montserrat"/>
                <a:cs typeface="Montserrat"/>
                <a:sym typeface="Montserrat"/>
              </a:rPr>
              <a:t>Capturas de tela do vídeo demonstrativo do funcionamento do Arduíno.</a:t>
            </a:r>
            <a:endParaRPr sz="8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78" name="Google Shape;278;p30"/>
          <p:cNvSpPr txBox="1"/>
          <p:nvPr/>
        </p:nvSpPr>
        <p:spPr>
          <a:xfrm>
            <a:off x="2030400" y="1080250"/>
            <a:ext cx="4336200" cy="8613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u="sng">
                <a:solidFill>
                  <a:schemeClr val="dk1"/>
                </a:solidFill>
                <a:latin typeface="Montserrat"/>
                <a:ea typeface="Montserrat"/>
                <a:cs typeface="Montserrat"/>
                <a:sym typeface="Montserrat"/>
              </a:rPr>
              <a:t>CÓDIGO PYTHON</a:t>
            </a:r>
            <a:endParaRPr b="1" sz="1800" u="sng">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100" u="sng">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código necessita de um login e senha do professor, onde, após a autenticação ser feita, será mostrado um menu de opções, onde o professor inicialmente insere os dados da aula, como: curso, disciplina, período, turma e data. Esses dados são armazenados para dar nome ao arquivo que será gerado para o professor, e será explicado mais à frente.</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Após inserir os dados, um menu é mostrado ao professor, com as seguintes opções: listar alunos, iniciar rastreamento, criar arquivo com a lista de alunos ausentes e encerrar programa.</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Opção 1 - Listar alunos: É mostrado ao professor uma lista dos alunos, organizada em ordem alfabética, com seus dados acadêmicos.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Opção 2 - Iniciar rastreamento: Inicia o processo de rastreamento, onde o leitor é ativado e o professor pode fazer a leitura das tags, onde cada tag lida é enviada  e armazenada em uma lista, para ser usada futuramente. Esse processo se dá através da interação, por uma biblioteca Serial, do python com o arduíno que como falado anteriormente, é apertado o botão e este envia à serial “stop” que dentro de um while, encerra o rastreamento no python.</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Opção 3 - Criar arquivo com a lista de alunos ausentes: Utilizando a lista criada na etapa anterior, o código associa as tags lidas pelo leitor, com a lista de alunos matriculados na turma, fazendo assim a diferença entre alunos matriculados e alunos presentes, e gerando um arquivo com a lista dos alunos ausentes, para que, futuramente, o professor possa aplicá-la no AcadWeb.</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	Opção 4 - Encerrar Programa: Ao finalizar o processo, o professor finaliza o processo de rastreamento e finaliza o programa.</a:t>
            </a:r>
            <a:endParaRPr sz="1200">
              <a:solidFill>
                <a:schemeClr val="dk1"/>
              </a:solidFill>
              <a:latin typeface="Montserrat"/>
              <a:ea typeface="Montserrat"/>
              <a:cs typeface="Montserrat"/>
              <a:sym typeface="Montserrat"/>
            </a:endParaRPr>
          </a:p>
        </p:txBody>
      </p:sp>
      <p:sp>
        <p:nvSpPr>
          <p:cNvPr id="279" name="Google Shape;279;p30"/>
          <p:cNvSpPr/>
          <p:nvPr/>
        </p:nvSpPr>
        <p:spPr>
          <a:xfrm>
            <a:off x="0" y="0"/>
            <a:ext cx="2030400" cy="1069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p:nvPr/>
        </p:nvSpPr>
        <p:spPr>
          <a:xfrm>
            <a:off x="0" y="0"/>
            <a:ext cx="2030400" cy="10692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86" name="Google Shape;286;p31"/>
          <p:cNvSpPr txBox="1"/>
          <p:nvPr/>
        </p:nvSpPr>
        <p:spPr>
          <a:xfrm>
            <a:off x="2030400" y="903200"/>
            <a:ext cx="4336200" cy="4857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seguir, o vídeo da execução do código e seu link para acesso: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u="sng">
                <a:solidFill>
                  <a:schemeClr val="hlink"/>
                </a:solidFill>
                <a:latin typeface="Montserrat"/>
                <a:ea typeface="Montserrat"/>
                <a:cs typeface="Montserrat"/>
                <a:sym typeface="Montserrat"/>
                <a:hlinkClick r:id="rId3"/>
              </a:rPr>
              <a:t>https://drive.google.com/file/d/1UgPXxzHxpOkp9e_jk_u5gizKf7lIpfAE/view?usp=sharing</a:t>
            </a:r>
            <a:r>
              <a:rPr lang="pt-B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rgbClr val="0000FF"/>
              </a:solidFill>
              <a:latin typeface="Montserrat"/>
              <a:ea typeface="Montserrat"/>
              <a:cs typeface="Montserrat"/>
              <a:sym typeface="Montserrat"/>
            </a:endParaRPr>
          </a:p>
        </p:txBody>
      </p:sp>
      <p:sp>
        <p:nvSpPr>
          <p:cNvPr id="287" name="Google Shape;287;p31"/>
          <p:cNvSpPr txBox="1"/>
          <p:nvPr/>
        </p:nvSpPr>
        <p:spPr>
          <a:xfrm>
            <a:off x="2030400" y="3495600"/>
            <a:ext cx="4336200" cy="194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u="sng">
                <a:solidFill>
                  <a:schemeClr val="dk1"/>
                </a:solidFill>
                <a:latin typeface="Montserrat"/>
                <a:ea typeface="Montserrat"/>
                <a:cs typeface="Montserrat"/>
                <a:sym typeface="Montserrat"/>
              </a:rPr>
              <a:t>INTERFACE </a:t>
            </a:r>
            <a:r>
              <a:rPr b="1" lang="pt-BR" sz="1100">
                <a:solidFill>
                  <a:schemeClr val="dk1"/>
                </a:solidFill>
                <a:latin typeface="Montserrat"/>
                <a:ea typeface="Montserrat"/>
                <a:cs typeface="Montserrat"/>
                <a:sym typeface="Montserrat"/>
              </a:rPr>
              <a:t> </a:t>
            </a:r>
            <a:r>
              <a:rPr lang="pt-BR"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Primeiramente, foi desenvolvido na ferramenta Jamboard o wireframe de baixa fidelidade da interface web Sistema Check proposto. Apesar da dificuldade de se fazer rascunhos desenhando com o cursor do mouse, a ferramenta foi escolhida porque permite trabalhar em grupo sincronamente.</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88" name="Google Shape;288;p31"/>
          <p:cNvPicPr preferRelativeResize="0"/>
          <p:nvPr/>
        </p:nvPicPr>
        <p:blipFill>
          <a:blip r:embed="rId4">
            <a:alphaModFix/>
          </a:blip>
          <a:stretch>
            <a:fillRect/>
          </a:stretch>
        </p:blipFill>
        <p:spPr>
          <a:xfrm>
            <a:off x="982799" y="5444400"/>
            <a:ext cx="5752175" cy="3277400"/>
          </a:xfrm>
          <a:prstGeom prst="rect">
            <a:avLst/>
          </a:prstGeom>
          <a:noFill/>
          <a:ln>
            <a:noFill/>
          </a:ln>
        </p:spPr>
      </p:pic>
      <p:pic>
        <p:nvPicPr>
          <p:cNvPr id="289" name="Google Shape;289;p31"/>
          <p:cNvPicPr preferRelativeResize="0"/>
          <p:nvPr/>
        </p:nvPicPr>
        <p:blipFill>
          <a:blip r:embed="rId5">
            <a:alphaModFix/>
          </a:blip>
          <a:stretch>
            <a:fillRect/>
          </a:stretch>
        </p:blipFill>
        <p:spPr>
          <a:xfrm>
            <a:off x="982800" y="8569400"/>
            <a:ext cx="5752175" cy="1653031"/>
          </a:xfrm>
          <a:prstGeom prst="rect">
            <a:avLst/>
          </a:prstGeom>
          <a:noFill/>
          <a:ln>
            <a:noFill/>
          </a:ln>
        </p:spPr>
      </p:pic>
      <p:sp>
        <p:nvSpPr>
          <p:cNvPr id="290" name="Google Shape;290;p31"/>
          <p:cNvSpPr txBox="1"/>
          <p:nvPr/>
        </p:nvSpPr>
        <p:spPr>
          <a:xfrm>
            <a:off x="982800" y="10081900"/>
            <a:ext cx="57522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
                <a:solidFill>
                  <a:srgbClr val="495052"/>
                </a:solidFill>
                <a:latin typeface="Montserrat"/>
                <a:ea typeface="Montserrat"/>
                <a:cs typeface="Montserrat"/>
                <a:sym typeface="Montserrat"/>
              </a:rPr>
              <a:t>Captura de tela do Wireframe feito no Jamboard.</a:t>
            </a:r>
            <a:endParaRPr sz="1000">
              <a:latin typeface="Montserrat"/>
              <a:ea typeface="Montserrat"/>
              <a:cs typeface="Montserrat"/>
              <a:sym typeface="Montserrat"/>
            </a:endParaRPr>
          </a:p>
        </p:txBody>
      </p:sp>
      <p:pic>
        <p:nvPicPr>
          <p:cNvPr id="291" name="Google Shape;291;p31"/>
          <p:cNvPicPr preferRelativeResize="0"/>
          <p:nvPr/>
        </p:nvPicPr>
        <p:blipFill>
          <a:blip r:embed="rId6">
            <a:alphaModFix/>
          </a:blip>
          <a:stretch>
            <a:fillRect/>
          </a:stretch>
        </p:blipFill>
        <p:spPr>
          <a:xfrm>
            <a:off x="982800" y="1849525"/>
            <a:ext cx="2993763" cy="1588930"/>
          </a:xfrm>
          <a:prstGeom prst="rect">
            <a:avLst/>
          </a:prstGeom>
          <a:noFill/>
          <a:ln>
            <a:noFill/>
          </a:ln>
        </p:spPr>
      </p:pic>
      <p:pic>
        <p:nvPicPr>
          <p:cNvPr id="292" name="Google Shape;292;p31"/>
          <p:cNvPicPr preferRelativeResize="0"/>
          <p:nvPr/>
        </p:nvPicPr>
        <p:blipFill>
          <a:blip r:embed="rId7">
            <a:alphaModFix/>
          </a:blip>
          <a:stretch>
            <a:fillRect/>
          </a:stretch>
        </p:blipFill>
        <p:spPr>
          <a:xfrm>
            <a:off x="4128861" y="1849525"/>
            <a:ext cx="2977337" cy="15889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0" y="0"/>
            <a:ext cx="7560000" cy="2486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1317600" y="1382400"/>
            <a:ext cx="53199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SUMÁRIO</a:t>
            </a:r>
            <a:endParaRPr b="1" sz="3600">
              <a:latin typeface="Montserrat"/>
              <a:ea typeface="Montserrat"/>
              <a:cs typeface="Montserrat"/>
              <a:sym typeface="Montserrat"/>
            </a:endParaRPr>
          </a:p>
        </p:txBody>
      </p:sp>
      <p:sp>
        <p:nvSpPr>
          <p:cNvPr id="68" name="Google Shape;68;p1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pt-BR"/>
              <a:t>2</a:t>
            </a:r>
            <a:endParaRPr/>
          </a:p>
          <a:p>
            <a:pPr indent="0" lvl="0" marL="0" rtl="0" algn="ctr">
              <a:spcBef>
                <a:spcPts val="0"/>
              </a:spcBef>
              <a:spcAft>
                <a:spcPts val="0"/>
              </a:spcAft>
              <a:buNone/>
            </a:pPr>
            <a:r>
              <a:t/>
            </a:r>
            <a:endParaRPr/>
          </a:p>
        </p:txBody>
      </p:sp>
      <p:graphicFrame>
        <p:nvGraphicFramePr>
          <p:cNvPr id="69" name="Google Shape;69;p14"/>
          <p:cNvGraphicFramePr/>
          <p:nvPr/>
        </p:nvGraphicFramePr>
        <p:xfrm>
          <a:off x="1317600" y="2613600"/>
          <a:ext cx="3000000" cy="3000000"/>
        </p:xfrm>
        <a:graphic>
          <a:graphicData uri="http://schemas.openxmlformats.org/drawingml/2006/table">
            <a:tbl>
              <a:tblPr>
                <a:noFill/>
                <a:tableStyleId>{EA0F2919-1C50-4CE3-9BA5-5093EFBC1969}</a:tableStyleId>
              </a:tblPr>
              <a:tblGrid>
                <a:gridCol w="4681500"/>
                <a:gridCol w="638400"/>
              </a:tblGrid>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1. PROTÓTIPO DE ALTA FIDELIDADE</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5</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1.1 PROPOSTA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1.2 TESTES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6</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1.2.1 Testes técnicos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6</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1.2.2 Testes com usuário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7</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1.3 PROTÓTIPO FINAL</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12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1.3.1 O Processo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12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1.3.2 Artefatos Físicos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13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latin typeface="Montserrat"/>
                          <a:ea typeface="Montserrat"/>
                          <a:cs typeface="Montserrat"/>
                          <a:sym typeface="Montserrat"/>
                        </a:rPr>
                        <a:t>1.3.3 Software e Hardware</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16</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1.3.4 Instruções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10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9400">
                <a:tc>
                  <a:txBody>
                    <a:bodyPr/>
                    <a:lstStyle/>
                    <a:p>
                      <a:pPr indent="0" lvl="0" marL="0" rtl="0" algn="l">
                        <a:spcBef>
                          <a:spcPts val="0"/>
                        </a:spcBef>
                        <a:spcAft>
                          <a:spcPts val="0"/>
                        </a:spcAft>
                        <a:buNone/>
                      </a:pPr>
                      <a:r>
                        <a:rPr b="1" lang="pt-BR" sz="1100">
                          <a:latin typeface="Montserrat"/>
                          <a:ea typeface="Montserrat"/>
                          <a:cs typeface="Montserrat"/>
                          <a:sym typeface="Montserrat"/>
                        </a:rPr>
                        <a:t>2. RESULTADOS FINAIS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3. CRITÉRIOS DE PROCESSOS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25</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3.1 PLANEJADO X REALIZADO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25</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3.2 METODOLOGIA E FERRAMENTAS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26</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3.3 PONTOS FORTES E DE MELHORIA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28</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4. LIÇÕES APRENDIDAS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28</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4.1 ESTUDANTES DESIGN</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4.2 ESTUDANTES DE CIÊNCIA DA COMPUTAÇÃO</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29</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4.3 EQUIPE CHECK</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30</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5. CONCLUSÃO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30</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p:nvPr/>
        </p:nvSpPr>
        <p:spPr>
          <a:xfrm>
            <a:off x="0" y="0"/>
            <a:ext cx="7560000" cy="4222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99" name="Google Shape;299;p32"/>
          <p:cNvSpPr txBox="1"/>
          <p:nvPr/>
        </p:nvSpPr>
        <p:spPr>
          <a:xfrm>
            <a:off x="2030400" y="1435800"/>
            <a:ext cx="4336200" cy="1760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Posteriormente, foi desenvolvido na ferramenta Figma o Protótipo Digital da interface web do Sistema Check proposto.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Para acessar o protótipo da interface web navegável,  ver o link:</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u="sng">
                <a:solidFill>
                  <a:schemeClr val="hlink"/>
                </a:solidFill>
                <a:latin typeface="Montserrat"/>
                <a:ea typeface="Montserrat"/>
                <a:cs typeface="Montserrat"/>
                <a:sym typeface="Montserrat"/>
                <a:hlinkClick r:id="rId3"/>
              </a:rPr>
              <a:t>https://www.figma.com/proto/RR4DhHcWA60kaTCy4QhWms/SR3-CHECK-INTERFACE?node-id=1%3A2&amp;scaling=min-zoom</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Para ver o vídeo demonstrativo da interface navegável, acessar o link:</a:t>
            </a:r>
            <a:br>
              <a:rPr lang="pt-BR" sz="1200">
                <a:solidFill>
                  <a:schemeClr val="dk1"/>
                </a:solidFill>
                <a:latin typeface="Montserrat"/>
                <a:ea typeface="Montserrat"/>
                <a:cs typeface="Montserrat"/>
                <a:sym typeface="Montserrat"/>
              </a:rPr>
            </a:br>
            <a:r>
              <a:rPr lang="pt-BR" sz="1200" u="sng">
                <a:solidFill>
                  <a:schemeClr val="hlink"/>
                </a:solidFill>
                <a:latin typeface="Montserrat"/>
                <a:ea typeface="Montserrat"/>
                <a:cs typeface="Montserrat"/>
                <a:sym typeface="Montserrat"/>
                <a:hlinkClick r:id="rId4"/>
              </a:rPr>
              <a:t>https://drive.google.com/file/d/1X6uCSSOXNSVHC8Up_uqcziYVPgCxku1F/view?usp=sharing</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00" name="Google Shape;300;p32"/>
          <p:cNvPicPr preferRelativeResize="0"/>
          <p:nvPr/>
        </p:nvPicPr>
        <p:blipFill>
          <a:blip r:embed="rId5">
            <a:alphaModFix/>
          </a:blip>
          <a:stretch>
            <a:fillRect/>
          </a:stretch>
        </p:blipFill>
        <p:spPr>
          <a:xfrm>
            <a:off x="505800" y="4415400"/>
            <a:ext cx="6600700" cy="2061354"/>
          </a:xfrm>
          <a:prstGeom prst="rect">
            <a:avLst/>
          </a:prstGeom>
          <a:noFill/>
          <a:ln>
            <a:noFill/>
          </a:ln>
        </p:spPr>
      </p:pic>
      <p:sp>
        <p:nvSpPr>
          <p:cNvPr id="301" name="Google Shape;301;p32"/>
          <p:cNvSpPr txBox="1"/>
          <p:nvPr/>
        </p:nvSpPr>
        <p:spPr>
          <a:xfrm>
            <a:off x="2030400" y="6568975"/>
            <a:ext cx="4336200" cy="588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usada a seguinte paleta de cores, ícones e fonte Roboto.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02" name="Google Shape;302;p32"/>
          <p:cNvPicPr preferRelativeResize="0"/>
          <p:nvPr/>
        </p:nvPicPr>
        <p:blipFill>
          <a:blip r:embed="rId6">
            <a:alphaModFix/>
          </a:blip>
          <a:stretch>
            <a:fillRect/>
          </a:stretch>
        </p:blipFill>
        <p:spPr>
          <a:xfrm>
            <a:off x="505800" y="7224611"/>
            <a:ext cx="6550321" cy="2644070"/>
          </a:xfrm>
          <a:prstGeom prst="rect">
            <a:avLst/>
          </a:prstGeom>
          <a:noFill/>
          <a:ln>
            <a:noFill/>
          </a:ln>
        </p:spPr>
      </p:pic>
      <p:sp>
        <p:nvSpPr>
          <p:cNvPr id="303" name="Google Shape;303;p32"/>
          <p:cNvSpPr txBox="1"/>
          <p:nvPr/>
        </p:nvSpPr>
        <p:spPr>
          <a:xfrm>
            <a:off x="505800" y="6195700"/>
            <a:ext cx="66006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000">
                <a:solidFill>
                  <a:srgbClr val="495052"/>
                </a:solidFill>
                <a:latin typeface="Montserrat"/>
                <a:ea typeface="Montserrat"/>
                <a:cs typeface="Montserrat"/>
                <a:sym typeface="Montserrat"/>
              </a:rPr>
              <a:t>Captura de tela do Wireframe feito no Figma.</a:t>
            </a:r>
            <a:endParaRPr sz="10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p:nvPr/>
        </p:nvSpPr>
        <p:spPr>
          <a:xfrm>
            <a:off x="0" y="3524825"/>
            <a:ext cx="7608300" cy="7100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10" name="Google Shape;310;p33"/>
          <p:cNvSpPr txBox="1"/>
          <p:nvPr/>
        </p:nvSpPr>
        <p:spPr>
          <a:xfrm>
            <a:off x="2030400" y="1784900"/>
            <a:ext cx="4336200" cy="180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1.3.4 INSTRUÇÕES</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Durante o desenvolvimento do projeto, entendeu-se a necessidade de se produzir um conjunto de orientações para alunos e professores realizarem o processo de solução proposta de forma mais eficiente, sendo assim, foi listado a seguir:</a:t>
            </a:r>
            <a:endParaRPr/>
          </a:p>
        </p:txBody>
      </p:sp>
      <p:graphicFrame>
        <p:nvGraphicFramePr>
          <p:cNvPr id="311" name="Google Shape;311;p33"/>
          <p:cNvGraphicFramePr/>
          <p:nvPr/>
        </p:nvGraphicFramePr>
        <p:xfrm>
          <a:off x="463700" y="3791450"/>
          <a:ext cx="3000000" cy="3000000"/>
        </p:xfrm>
        <a:graphic>
          <a:graphicData uri="http://schemas.openxmlformats.org/drawingml/2006/table">
            <a:tbl>
              <a:tblPr>
                <a:noFill/>
                <a:tableStyleId>{EA0F2919-1C50-4CE3-9BA5-5093EFBC1969}</a:tableStyleId>
              </a:tblPr>
              <a:tblGrid>
                <a:gridCol w="3374800"/>
                <a:gridCol w="3331800"/>
              </a:tblGrid>
              <a:tr h="312775">
                <a:tc gridSpan="2">
                  <a:txBody>
                    <a:bodyPr/>
                    <a:lstStyle/>
                    <a:p>
                      <a:pPr indent="0" lvl="0" marL="0" rtl="0" algn="ctr">
                        <a:spcBef>
                          <a:spcPts val="0"/>
                        </a:spcBef>
                        <a:spcAft>
                          <a:spcPts val="0"/>
                        </a:spcAft>
                        <a:buNone/>
                      </a:pPr>
                      <a:r>
                        <a:rPr b="1" lang="pt-BR">
                          <a:latin typeface="Montserrat"/>
                          <a:ea typeface="Montserrat"/>
                          <a:cs typeface="Montserrat"/>
                          <a:sym typeface="Montserrat"/>
                        </a:rPr>
                        <a:t>INSTRUÇÕES PARA FUNCIONAMENTO DO SISTEMA CHECK</a:t>
                      </a:r>
                      <a:endParaRPr b="1">
                        <a:latin typeface="Montserrat"/>
                        <a:ea typeface="Montserrat"/>
                        <a:cs typeface="Montserrat"/>
                        <a:sym typeface="Montserrat"/>
                      </a:endParaRPr>
                    </a:p>
                  </a:txBody>
                  <a:tcPr marT="63500" marB="63500" marR="63500" marL="63500">
                    <a:solidFill>
                      <a:srgbClr val="6FA8DC"/>
                    </a:solidFill>
                  </a:tcPr>
                </a:tc>
                <a:tc hMerge="1"/>
              </a:tr>
              <a:tr h="286225">
                <a:tc>
                  <a:txBody>
                    <a:bodyPr/>
                    <a:lstStyle/>
                    <a:p>
                      <a:pPr indent="0" lvl="0" marL="0" rtl="0" algn="ctr">
                        <a:spcBef>
                          <a:spcPts val="0"/>
                        </a:spcBef>
                        <a:spcAft>
                          <a:spcPts val="0"/>
                        </a:spcAft>
                        <a:buNone/>
                      </a:pPr>
                      <a:r>
                        <a:rPr b="1" lang="pt-BR" sz="1200">
                          <a:latin typeface="Montserrat"/>
                          <a:ea typeface="Montserrat"/>
                          <a:cs typeface="Montserrat"/>
                          <a:sym typeface="Montserrat"/>
                        </a:rPr>
                        <a:t>PROFESSOR</a:t>
                      </a:r>
                      <a:endParaRPr b="1" sz="1200">
                        <a:latin typeface="Montserrat"/>
                        <a:ea typeface="Montserrat"/>
                        <a:cs typeface="Montserrat"/>
                        <a:sym typeface="Montserrat"/>
                      </a:endParaRPr>
                    </a:p>
                  </a:txBody>
                  <a:tcPr marT="63500" marB="63500" marR="63500" marL="63500">
                    <a:solidFill>
                      <a:srgbClr val="CFE2F3"/>
                    </a:solidFill>
                  </a:tcPr>
                </a:tc>
                <a:tc>
                  <a:txBody>
                    <a:bodyPr/>
                    <a:lstStyle/>
                    <a:p>
                      <a:pPr indent="0" lvl="0" marL="0" rtl="0" algn="ctr">
                        <a:spcBef>
                          <a:spcPts val="0"/>
                        </a:spcBef>
                        <a:spcAft>
                          <a:spcPts val="0"/>
                        </a:spcAft>
                        <a:buNone/>
                      </a:pPr>
                      <a:r>
                        <a:rPr b="1" lang="pt-BR" sz="1200">
                          <a:latin typeface="Montserrat"/>
                          <a:ea typeface="Montserrat"/>
                          <a:cs typeface="Montserrat"/>
                          <a:sym typeface="Montserrat"/>
                        </a:rPr>
                        <a:t>ALUNO</a:t>
                      </a:r>
                      <a:endParaRPr b="1" sz="1200">
                        <a:latin typeface="Montserrat"/>
                        <a:ea typeface="Montserrat"/>
                        <a:cs typeface="Montserrat"/>
                        <a:sym typeface="Montserrat"/>
                      </a:endParaRPr>
                    </a:p>
                  </a:txBody>
                  <a:tcPr marT="63500" marB="63500" marR="63500" marL="63500">
                    <a:solidFill>
                      <a:srgbClr val="CFE2F3"/>
                    </a:solidFill>
                  </a:tcPr>
                </a:tc>
              </a:tr>
              <a:tr h="3083650">
                <a:tc>
                  <a:txBody>
                    <a:bodyPr/>
                    <a:lstStyle/>
                    <a:p>
                      <a:pPr indent="0" lvl="0" marL="0" rtl="0" algn="l">
                        <a:spcBef>
                          <a:spcPts val="0"/>
                        </a:spcBef>
                        <a:spcAft>
                          <a:spcPts val="0"/>
                        </a:spcAft>
                        <a:buNone/>
                      </a:pPr>
                      <a:r>
                        <a:rPr lang="pt-BR" sz="1000">
                          <a:latin typeface="Montserrat"/>
                          <a:ea typeface="Montserrat"/>
                          <a:cs typeface="Montserrat"/>
                          <a:sym typeface="Montserrat"/>
                        </a:rPr>
                        <a:t>- Fazer login no programa com seu email da CESAR School;</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Selecionar opção “Selecionar turma”;</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Escolher uma opção:</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pt-BR" sz="1000" u="sng">
                          <a:latin typeface="Montserrat"/>
                          <a:ea typeface="Montserrat"/>
                          <a:cs typeface="Montserrat"/>
                          <a:sym typeface="Montserrat"/>
                        </a:rPr>
                        <a:t>OPÇÃO 1 : REGISTRO DE PRESENÇA</a:t>
                      </a:r>
                      <a:endParaRPr sz="1000" u="sng">
                        <a:latin typeface="Montserrat"/>
                        <a:ea typeface="Montserrat"/>
                        <a:cs typeface="Montserrat"/>
                        <a:sym typeface="Montserrat"/>
                      </a:endParaRPr>
                    </a:p>
                    <a:p>
                      <a:pPr indent="0" lvl="0" marL="0" rtl="0" algn="just">
                        <a:lnSpc>
                          <a:spcPct val="115000"/>
                        </a:lnSpc>
                        <a:spcBef>
                          <a:spcPts val="0"/>
                        </a:spcBef>
                        <a:spcAft>
                          <a:spcPts val="0"/>
                        </a:spcAft>
                        <a:buNone/>
                      </a:pPr>
                      <a:r>
                        <a:rPr lang="pt-BR" sz="1000">
                          <a:latin typeface="Montserrat"/>
                          <a:ea typeface="Montserrat"/>
                          <a:cs typeface="Montserrat"/>
                          <a:sym typeface="Montserrat"/>
                        </a:rPr>
                        <a:t>- </a:t>
                      </a:r>
                      <a:r>
                        <a:rPr lang="pt-BR" sz="1000">
                          <a:latin typeface="Montserrat"/>
                          <a:ea typeface="Montserrat"/>
                          <a:cs typeface="Montserrat"/>
                          <a:sym typeface="Montserrat"/>
                        </a:rPr>
                        <a:t>Antes de fazer o escaneamento, fazer uma rápida conferida nas quantidades de Tags RFID por "Mesa do Tagário" e compare com a quantidade de alunos nas mesas da sala de aula;</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Ler as tags, uma a uma, deixando em média 2 segundos para leitura;</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Finalizar o registro e selecionar meio de armazenamento da planilha;</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Avisar a turma que ao fim da aula, deve-se ir ao tagário e começar o processo de retirada das tags.</a:t>
                      </a:r>
                      <a:endParaRPr sz="1000">
                        <a:latin typeface="Montserrat"/>
                        <a:ea typeface="Montserrat"/>
                        <a:cs typeface="Montserrat"/>
                        <a:sym typeface="Montserrat"/>
                      </a:endParaRPr>
                    </a:p>
                    <a:p>
                      <a:pPr indent="0" lvl="0" marL="45720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pt-BR" sz="1000" u="sng">
                          <a:latin typeface="Montserrat"/>
                          <a:ea typeface="Montserrat"/>
                          <a:cs typeface="Montserrat"/>
                          <a:sym typeface="Montserrat"/>
                        </a:rPr>
                        <a:t>OPÇÃO 2 : LISTAR ALUNOS </a:t>
                      </a:r>
                      <a:endParaRPr sz="1000" u="sng">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a:t>
                      </a:r>
                      <a:r>
                        <a:rPr lang="pt-BR" sz="1000">
                          <a:latin typeface="Montserrat"/>
                          <a:ea typeface="Montserrat"/>
                          <a:cs typeface="Montserrat"/>
                          <a:sym typeface="Montserrat"/>
                        </a:rPr>
                        <a:t>Essa opção permite a listagem dos alunos da aula em questão;</a:t>
                      </a:r>
                      <a:endParaRPr sz="1000">
                        <a:latin typeface="Montserrat"/>
                        <a:ea typeface="Montserrat"/>
                        <a:cs typeface="Montserrat"/>
                        <a:sym typeface="Montserrat"/>
                      </a:endParaRPr>
                    </a:p>
                    <a:p>
                      <a:pPr indent="0" lvl="0" marL="0" rtl="0" algn="l">
                        <a:spcBef>
                          <a:spcPts val="0"/>
                        </a:spcBef>
                        <a:spcAft>
                          <a:spcPts val="0"/>
                        </a:spcAft>
                        <a:buNone/>
                      </a:pPr>
                      <a:r>
                        <a:rPr lang="pt-BR" sz="1000">
                          <a:latin typeface="Montserrat"/>
                          <a:ea typeface="Montserrat"/>
                          <a:cs typeface="Montserrat"/>
                          <a:sym typeface="Montserrat"/>
                        </a:rPr>
                        <a:t>- Pode-se também consultar um aluno para se informar de dados específicos, para isso, clique em seu nome.</a:t>
                      </a:r>
                      <a:endParaRPr sz="1000">
                        <a:latin typeface="Montserrat"/>
                        <a:ea typeface="Montserrat"/>
                        <a:cs typeface="Montserrat"/>
                        <a:sym typeface="Montserrat"/>
                      </a:endParaRPr>
                    </a:p>
                  </a:txBody>
                  <a:tcPr marT="63500" marB="63500" marR="63500" marL="63500"/>
                </a:tc>
                <a:tc>
                  <a:txBody>
                    <a:bodyPr/>
                    <a:lstStyle/>
                    <a:p>
                      <a:pPr indent="0" lvl="0" marL="0" rtl="0" algn="just">
                        <a:lnSpc>
                          <a:spcPct val="115000"/>
                        </a:lnSpc>
                        <a:spcBef>
                          <a:spcPts val="0"/>
                        </a:spcBef>
                        <a:spcAft>
                          <a:spcPts val="0"/>
                        </a:spcAft>
                        <a:buNone/>
                      </a:pPr>
                      <a:r>
                        <a:rPr lang="pt-BR" sz="1000">
                          <a:latin typeface="Montserrat"/>
                          <a:ea typeface="Montserrat"/>
                          <a:cs typeface="Montserrat"/>
                          <a:sym typeface="Montserrat"/>
                        </a:rPr>
                        <a:t>- </a:t>
                      </a:r>
                      <a:r>
                        <a:rPr lang="pt-BR" sz="1000">
                          <a:latin typeface="Montserrat"/>
                          <a:ea typeface="Montserrat"/>
                          <a:cs typeface="Montserrat"/>
                          <a:sym typeface="Montserrat"/>
                        </a:rPr>
                        <a:t>Cuide da sua Tag RFID como você cuida do seu crachá, é tão importante quanto;</a:t>
                      </a:r>
                      <a:endParaRPr sz="1000">
                        <a:latin typeface="Montserrat"/>
                        <a:ea typeface="Montserrat"/>
                        <a:cs typeface="Montserrat"/>
                        <a:sym typeface="Montserrat"/>
                      </a:endParaRPr>
                    </a:p>
                    <a:p>
                      <a:pPr indent="0" lvl="0" marL="0" rtl="0" algn="just">
                        <a:lnSpc>
                          <a:spcPct val="115000"/>
                        </a:lnSpc>
                        <a:spcBef>
                          <a:spcPts val="0"/>
                        </a:spcBef>
                        <a:spcAft>
                          <a:spcPts val="0"/>
                        </a:spcAft>
                        <a:buNone/>
                      </a:pPr>
                      <a:r>
                        <a:rPr lang="pt-BR" sz="1000">
                          <a:latin typeface="Montserrat"/>
                          <a:ea typeface="Montserrat"/>
                          <a:cs typeface="Montserrat"/>
                          <a:sym typeface="Montserrat"/>
                        </a:rPr>
                        <a:t>- Ao entrar na sala de aula, escolher sua mesa e fixar sua Tag RFID na "mesa do Tagário" correspondente ao local que você ficará durante a aula;</a:t>
                      </a:r>
                      <a:endParaRPr sz="1000">
                        <a:latin typeface="Montserrat"/>
                        <a:ea typeface="Montserrat"/>
                        <a:cs typeface="Montserrat"/>
                        <a:sym typeface="Montserrat"/>
                      </a:endParaRPr>
                    </a:p>
                    <a:p>
                      <a:pPr indent="0" lvl="0" marL="0" rtl="0" algn="just">
                        <a:lnSpc>
                          <a:spcPct val="115000"/>
                        </a:lnSpc>
                        <a:spcBef>
                          <a:spcPts val="0"/>
                        </a:spcBef>
                        <a:spcAft>
                          <a:spcPts val="0"/>
                        </a:spcAft>
                        <a:buNone/>
                      </a:pPr>
                      <a:r>
                        <a:rPr lang="pt-BR" sz="1000">
                          <a:latin typeface="Montserrat"/>
                          <a:ea typeface="Montserrat"/>
                          <a:cs typeface="Montserrat"/>
                          <a:sym typeface="Montserrat"/>
                        </a:rPr>
                        <a:t>- Esperar o fim da aula, e a autorização do professor para buscar sua Tag RFID de volta. Para facilitar, pode desafixar a "Mesa do Tagário" em que ela se encontra e ajudar a devolver aos seus colegas que também estavam nela;</a:t>
                      </a:r>
                      <a:endParaRPr sz="1000">
                        <a:latin typeface="Montserrat"/>
                        <a:ea typeface="Montserrat"/>
                        <a:cs typeface="Montserrat"/>
                        <a:sym typeface="Montserrat"/>
                      </a:endParaRPr>
                    </a:p>
                    <a:p>
                      <a:pPr indent="0" lvl="0" marL="0" rtl="0" algn="just">
                        <a:lnSpc>
                          <a:spcPct val="115000"/>
                        </a:lnSpc>
                        <a:spcBef>
                          <a:spcPts val="0"/>
                        </a:spcBef>
                        <a:spcAft>
                          <a:spcPts val="0"/>
                        </a:spcAft>
                        <a:buNone/>
                      </a:pPr>
                      <a:r>
                        <a:rPr lang="pt-BR" sz="1000">
                          <a:latin typeface="Montserrat"/>
                          <a:ea typeface="Montserrat"/>
                          <a:cs typeface="Montserrat"/>
                          <a:sym typeface="Montserrat"/>
                        </a:rPr>
                        <a:t>- Após a devolução das tags, devolva as mesas do Tagário para o local onde foram encontradas.</a:t>
                      </a:r>
                      <a:endParaRPr sz="10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p:nvPr/>
        </p:nvSpPr>
        <p:spPr>
          <a:xfrm>
            <a:off x="-24150" y="4134600"/>
            <a:ext cx="7608300" cy="6557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18" name="Google Shape;318;p34"/>
          <p:cNvSpPr txBox="1"/>
          <p:nvPr/>
        </p:nvSpPr>
        <p:spPr>
          <a:xfrm>
            <a:off x="2030400" y="1088400"/>
            <a:ext cx="4336200" cy="86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2. RESULTADOS FINAIS</a:t>
            </a:r>
            <a:endParaRPr b="1"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Baseando-se em formulários realizados e entrevistas, ficou nítido que o problema do projeto era que o sistema de registro de presença da CESAR School é desestimulante e defasado, com base nisso surgiu o ponto inicial para o desenvolvimento da solução. Com isso, foi realizado uma série de pesquisas através do método de estado da arte e estado da prática em busca de experiências de outro trabalhos para agregar ao projeto.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Diante disso, foram criadas as personas com o objetivo de guiar o trabalho a fim de atender aos seus desejos e exigências, decidiu-se que seria feito um sistema onde deixaria tudo mais prático, eficiente e divertido, livrando uma boa parte do trabalho manual e deixando um sistema aprimorado para essa função.</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 o objetivo de ter novas ideias e propor novas soluções para o projeto, foram usados os métodos de Brainwriting (Para que de forma eficaz e simples fosse coletada ideias inovadoras) e C-box (Para categorizar e avaliar as ideias) na realização da ideação.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 partir de todo esse processo, foi possível o desenvolvimento da proposta denominada Sistema Check, definido como uma solução para registrar presença de alunos nas aulas da CESAR School de forma mais eficiente e diminuindo o esforço do professor, a ideia é propor uma solução que conecte artefatos físicos análógicos com digitais através de um processo dinâmico que agiliza o registro de presença dos alunos e foi definido que o design dos artefatos físicos teria como conceito as peças de encaixe de plástico, mais conhecidas pela fabricante Lego.</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No início a intenção era que fosse usado o sistema NFC para a leituras das tags, porém, devido a situações atuais da pandemia, houve uma alteração para o sistema RFID, sem prejuízos para o que foi definido como objetivo principal da solução.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319" name="Google Shape;319;p3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p:nvPr/>
        </p:nvSpPr>
        <p:spPr>
          <a:xfrm>
            <a:off x="-24150" y="0"/>
            <a:ext cx="7608300" cy="7599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26" name="Google Shape;326;p35"/>
          <p:cNvSpPr txBox="1"/>
          <p:nvPr/>
        </p:nvSpPr>
        <p:spPr>
          <a:xfrm>
            <a:off x="2030400" y="1088400"/>
            <a:ext cx="4336200" cy="8605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Na prototipação os artefatos físicos foram feitos através de modelagens 3D junto a interface web pelo Figma e a codificação pelo Python junto ao Arduino que foi utilizado para construção do leitor das tags RFID.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Após finalizar a ideação da proposta de solução, apresentada em etapas, realizamos testes com alunos e professores e funcionário da secretaria. Devido a situação de pandemia, os testes de algumas etapas foram adaptados para que seus processos pudessem ser validados por videochamada. Com o objetivo de detectar falhas e pontos de possíveis melhorias na concepção dos usuário em relação a proposta do grupo Check.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 o feedback dos testes, foi realizado uma readequação da interface para simplificar mais o uso dos professores e também para diminuir e aperfeiçoar as fontes da interface ficando visualmente mais confortável.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Chegou-se a conclusão que foi atendido todas as exigências das personas e do problema proposto, fazendo com que a solução fosse totalmente aprovada mas que futuramente possam ter melhoramentos que a deixe mais robusta e mais eficaz tanto na Interface como no leitor RFID.</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Na página a seguir, uma linha do tempo com todo o processo percorrido pela equipe na produção da solução proposta.</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27" name="Google Shape;327;p3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p:nvPr/>
        </p:nvSpPr>
        <p:spPr>
          <a:xfrm>
            <a:off x="0" y="979725"/>
            <a:ext cx="7584300" cy="9712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34" name="Google Shape;334;p3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335" name="Google Shape;335;p36"/>
          <p:cNvPicPr preferRelativeResize="0"/>
          <p:nvPr/>
        </p:nvPicPr>
        <p:blipFill>
          <a:blip r:embed="rId3">
            <a:alphaModFix/>
          </a:blip>
          <a:stretch>
            <a:fillRect/>
          </a:stretch>
        </p:blipFill>
        <p:spPr>
          <a:xfrm>
            <a:off x="1063211" y="979714"/>
            <a:ext cx="5457876" cy="87325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p:nvPr/>
        </p:nvSpPr>
        <p:spPr>
          <a:xfrm>
            <a:off x="0" y="5184000"/>
            <a:ext cx="7608300" cy="5508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7"/>
          <p:cNvPicPr preferRelativeResize="0"/>
          <p:nvPr/>
        </p:nvPicPr>
        <p:blipFill rotWithShape="1">
          <a:blip r:embed="rId3">
            <a:alphaModFix/>
          </a:blip>
          <a:srcRect b="4283" l="0" r="0" t="4972"/>
          <a:stretch/>
        </p:blipFill>
        <p:spPr>
          <a:xfrm>
            <a:off x="1899425" y="2763600"/>
            <a:ext cx="4467075" cy="2282700"/>
          </a:xfrm>
          <a:prstGeom prst="rect">
            <a:avLst/>
          </a:prstGeom>
          <a:noFill/>
          <a:ln>
            <a:noFill/>
          </a:ln>
        </p:spPr>
      </p:pic>
      <p:sp>
        <p:nvSpPr>
          <p:cNvPr id="342" name="Google Shape;342;p3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43" name="Google Shape;343;p37"/>
          <p:cNvSpPr txBox="1"/>
          <p:nvPr/>
        </p:nvSpPr>
        <p:spPr>
          <a:xfrm>
            <a:off x="2030300" y="705675"/>
            <a:ext cx="4336200" cy="24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3. CRITÉRIOS DE PROCESSO</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a:solidFill>
                  <a:schemeClr val="dk1"/>
                </a:solidFill>
                <a:latin typeface="Montserrat"/>
                <a:ea typeface="Montserrat"/>
                <a:cs typeface="Montserrat"/>
                <a:sym typeface="Montserrat"/>
              </a:rPr>
              <a:t>3.1 PLANEJADO X REALIZADO</a:t>
            </a:r>
            <a:r>
              <a:rPr lang="pt-BR">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chemeClr val="dk1"/>
                </a:solidFill>
                <a:latin typeface="Montserrat"/>
                <a:ea typeface="Montserrat"/>
                <a:cs typeface="Montserrat"/>
                <a:sym typeface="Montserrat"/>
              </a:rPr>
              <a:t>A seguir, um gráfico de linhas indicando a relação da quantidade de atividades planejadas para serem feitas e as realizadas por semana e em seguida a planilha com as atividades, suas datas e status do que foi definido para o Status Report 3.</a:t>
            </a:r>
            <a:endParaRPr/>
          </a:p>
        </p:txBody>
      </p:sp>
      <p:sp>
        <p:nvSpPr>
          <p:cNvPr id="344" name="Google Shape;344;p3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graphicFrame>
        <p:nvGraphicFramePr>
          <p:cNvPr id="345" name="Google Shape;345;p37"/>
          <p:cNvGraphicFramePr/>
          <p:nvPr/>
        </p:nvGraphicFramePr>
        <p:xfrm>
          <a:off x="908213" y="5402975"/>
          <a:ext cx="3000000" cy="3000000"/>
        </p:xfrm>
        <a:graphic>
          <a:graphicData uri="http://schemas.openxmlformats.org/drawingml/2006/table">
            <a:tbl>
              <a:tblPr>
                <a:noFill/>
                <a:tableStyleId>{EA0F2919-1C50-4CE3-9BA5-5093EFBC1969}</a:tableStyleId>
              </a:tblPr>
              <a:tblGrid>
                <a:gridCol w="762000"/>
                <a:gridCol w="4352925"/>
                <a:gridCol w="628650"/>
              </a:tblGrid>
              <a:tr h="12700">
                <a:tc gridSpan="3">
                  <a:txBody>
                    <a:bodyPr/>
                    <a:lstStyle/>
                    <a:p>
                      <a:pPr indent="0" lvl="0" marL="0" rtl="0" algn="ctr">
                        <a:spcBef>
                          <a:spcPts val="0"/>
                        </a:spcBef>
                        <a:spcAft>
                          <a:spcPts val="0"/>
                        </a:spcAft>
                        <a:buNone/>
                      </a:pPr>
                      <a:r>
                        <a:rPr b="1" lang="pt-BR" sz="800">
                          <a:latin typeface="Montserrat"/>
                          <a:ea typeface="Montserrat"/>
                          <a:cs typeface="Montserrat"/>
                          <a:sym typeface="Montserrat"/>
                        </a:rPr>
                        <a:t>PLANEJAMENTO PARA O STATUS REPORT 3</a:t>
                      </a:r>
                      <a:endParaRPr b="1" sz="800">
                        <a:latin typeface="Montserrat"/>
                        <a:ea typeface="Montserrat"/>
                        <a:cs typeface="Montserrat"/>
                        <a:sym typeface="Montserrat"/>
                      </a:endParaRPr>
                    </a:p>
                  </a:txBody>
                  <a:tcPr marT="63500" marB="63500" marR="63500" marL="63500">
                    <a:solidFill>
                      <a:srgbClr val="3D85C6"/>
                    </a:solidFill>
                  </a:tcPr>
                </a:tc>
                <a:tc hMerge="1"/>
                <a:tc hMerge="1"/>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DATA</a:t>
                      </a:r>
                      <a:endParaRPr b="1" sz="800">
                        <a:latin typeface="Montserrat"/>
                        <a:ea typeface="Montserrat"/>
                        <a:cs typeface="Montserrat"/>
                        <a:sym typeface="Montserrat"/>
                      </a:endParaRPr>
                    </a:p>
                  </a:txBody>
                  <a:tcPr marT="63500" marB="63500" marR="63500" marL="63500">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ATIVIDADE</a:t>
                      </a:r>
                      <a:endParaRPr b="1" sz="800">
                        <a:latin typeface="Montserrat"/>
                        <a:ea typeface="Montserrat"/>
                        <a:cs typeface="Montserrat"/>
                        <a:sym typeface="Montserrat"/>
                      </a:endParaRPr>
                    </a:p>
                  </a:txBody>
                  <a:tcPr marT="63500" marB="63500" marR="63500" marL="63500">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FEITO</a:t>
                      </a:r>
                      <a:endParaRPr b="1" sz="800">
                        <a:latin typeface="Montserrat"/>
                        <a:ea typeface="Montserrat"/>
                        <a:cs typeface="Montserrat"/>
                        <a:sym typeface="Montserrat"/>
                      </a:endParaRPr>
                    </a:p>
                  </a:txBody>
                  <a:tcPr marT="63500" marB="63500" marR="63500" marL="63500">
                    <a:solidFill>
                      <a:srgbClr val="3D85C6"/>
                    </a:solidFill>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01/06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com orientador Nilson (feedback sobre o SR2)</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01/06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Construção de leitor NFC (cancelado devido a dificuldade de conseguir o hardware necessário para desenvolvimento)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05/06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Mudança de NFC para RFID</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08/06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com orientador Everton (atualizar sobre produções e decisões do grupo)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09/06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Sincronização entre interface e código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10/06 e 11/06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Construção do leitor RFID</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11/06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Instalação do módulo bluetooth no leitor RFID (cancelado devido a dificuldade de execução)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11/06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com Product Owner Anna Gabriela</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11/06 e 12/06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Desenvolvimento de interface</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16/06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Divisão de tarefas para SR3 no trello</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17/06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Interface e programa finalizados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17/06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Reunião com Product Owner Anna Gabriela</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17/06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Marcação de testes com usuários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18/06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Orientação com professora Pietra sobre a interface</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18/06 e 19/06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Teste/Validação da proposta de solução com usuários (Professores e Alunos)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22/06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pt-BR" sz="800">
                          <a:latin typeface="Montserrat"/>
                          <a:ea typeface="Montserrat"/>
                          <a:cs typeface="Montserrat"/>
                          <a:sym typeface="Montserrat"/>
                        </a:rPr>
                        <a:t>Revisão de solução partindo dos feedbacks dos testes e orientações</a:t>
                      </a:r>
                      <a:endParaRPr sz="800">
                        <a:latin typeface="Montserrat"/>
                        <a:ea typeface="Montserrat"/>
                        <a:cs typeface="Montserrat"/>
                        <a:sym typeface="Montserrat"/>
                      </a:endParaRPr>
                    </a:p>
                  </a:txBody>
                  <a:tcPr marT="63500" marB="63500" marR="63500" marL="63500"/>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0" y="0"/>
            <a:ext cx="7608300" cy="3823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graphicFrame>
        <p:nvGraphicFramePr>
          <p:cNvPr id="352" name="Google Shape;352;p38"/>
          <p:cNvGraphicFramePr/>
          <p:nvPr/>
        </p:nvGraphicFramePr>
        <p:xfrm>
          <a:off x="908200" y="1091375"/>
          <a:ext cx="3000000" cy="3000000"/>
        </p:xfrm>
        <a:graphic>
          <a:graphicData uri="http://schemas.openxmlformats.org/drawingml/2006/table">
            <a:tbl>
              <a:tblPr>
                <a:noFill/>
                <a:tableStyleId>{EA0F2919-1C50-4CE3-9BA5-5093EFBC1969}</a:tableStyleId>
              </a:tblPr>
              <a:tblGrid>
                <a:gridCol w="762000"/>
                <a:gridCol w="4352925"/>
                <a:gridCol w="628650"/>
              </a:tblGrid>
              <a:tr h="12700">
                <a:tc gridSpan="3">
                  <a:txBody>
                    <a:bodyPr/>
                    <a:lstStyle/>
                    <a:p>
                      <a:pPr indent="0" lvl="0" marL="0" rtl="0" algn="ctr">
                        <a:spcBef>
                          <a:spcPts val="0"/>
                        </a:spcBef>
                        <a:spcAft>
                          <a:spcPts val="0"/>
                        </a:spcAft>
                        <a:buNone/>
                      </a:pPr>
                      <a:r>
                        <a:rPr b="1" lang="pt-BR" sz="800">
                          <a:latin typeface="Montserrat"/>
                          <a:ea typeface="Montserrat"/>
                          <a:cs typeface="Montserrat"/>
                          <a:sym typeface="Montserrat"/>
                        </a:rPr>
                        <a:t>CONTINUAÇÃO - PLANEJAMENTO PARA O STATUS REPORT 3</a:t>
                      </a:r>
                      <a:endParaRPr b="1" sz="800">
                        <a:latin typeface="Montserrat"/>
                        <a:ea typeface="Montserrat"/>
                        <a:cs typeface="Montserrat"/>
                        <a:sym typeface="Montserrat"/>
                      </a:endParaRPr>
                    </a:p>
                  </a:txBody>
                  <a:tcPr marT="63500" marB="63500" marR="63500" marL="63500">
                    <a:solidFill>
                      <a:srgbClr val="3D85C6"/>
                    </a:solidFill>
                  </a:tcPr>
                </a:tc>
                <a:tc hMerge="1"/>
                <a:tc hMerge="1"/>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DATA</a:t>
                      </a:r>
                      <a:endParaRPr b="1" sz="800">
                        <a:latin typeface="Montserrat"/>
                        <a:ea typeface="Montserrat"/>
                        <a:cs typeface="Montserrat"/>
                        <a:sym typeface="Montserrat"/>
                      </a:endParaRPr>
                    </a:p>
                  </a:txBody>
                  <a:tcPr marT="63500" marB="63500" marR="63500" marL="63500">
                    <a:lnB cap="flat" cmpd="sng" w="12700">
                      <a:solidFill>
                        <a:srgbClr val="000000"/>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ATIVIDADE</a:t>
                      </a:r>
                      <a:endParaRPr b="1" sz="800">
                        <a:latin typeface="Montserrat"/>
                        <a:ea typeface="Montserrat"/>
                        <a:cs typeface="Montserrat"/>
                        <a:sym typeface="Montserrat"/>
                      </a:endParaRPr>
                    </a:p>
                  </a:txBody>
                  <a:tcPr marT="63500" marB="63500" marR="63500" marL="63500">
                    <a:lnB cap="flat" cmpd="sng" w="12700">
                      <a:solidFill>
                        <a:srgbClr val="000000"/>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FEITO</a:t>
                      </a:r>
                      <a:endParaRPr b="1" sz="800">
                        <a:latin typeface="Montserrat"/>
                        <a:ea typeface="Montserrat"/>
                        <a:cs typeface="Montserrat"/>
                        <a:sym typeface="Montserrat"/>
                      </a:endParaRPr>
                    </a:p>
                  </a:txBody>
                  <a:tcPr marT="63500" marB="63500" marR="63500" marL="63500">
                    <a:lnB cap="flat" cmpd="sng" w="12700">
                      <a:solidFill>
                        <a:srgbClr val="000000"/>
                      </a:solidFill>
                      <a:prstDash val="solid"/>
                      <a:round/>
                      <a:headEnd len="sm" w="sm" type="none"/>
                      <a:tailEnd len="sm" w="sm" type="none"/>
                    </a:lnB>
                    <a:solidFill>
                      <a:srgbClr val="3D85C6"/>
                    </a:solidFill>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24/06</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Início da produção do dossiê do SR3</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26/06</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Conteúdo de validação com a Product Owner finalizados</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29/06</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Junção de conteúdo produzido por todos os membros da equipe</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30/06</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Validação com a product owner</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01/07</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Finalização de dossiê e produção dos slides do SR3</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pt-BR" sz="800">
                          <a:latin typeface="Montserrat"/>
                          <a:ea typeface="Montserrat"/>
                          <a:cs typeface="Montserrat"/>
                          <a:sym typeface="Montserrat"/>
                        </a:rPr>
                        <a:t>02/07</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pt-BR" sz="800">
                          <a:latin typeface="Montserrat"/>
                          <a:ea typeface="Montserrat"/>
                          <a:cs typeface="Montserrat"/>
                          <a:sym typeface="Montserrat"/>
                        </a:rPr>
                        <a:t>Ensaio de apresentação do SR3</a:t>
                      </a:r>
                      <a:endParaRPr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pt-BR" sz="800">
                          <a:latin typeface="Montserrat"/>
                          <a:ea typeface="Montserrat"/>
                          <a:cs typeface="Montserrat"/>
                          <a:sym typeface="Montserrat"/>
                        </a:rPr>
                        <a:t>03/07</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pt-BR" sz="800">
                          <a:latin typeface="Montserrat"/>
                          <a:ea typeface="Montserrat"/>
                          <a:cs typeface="Montserrat"/>
                          <a:sym typeface="Montserrat"/>
                        </a:rPr>
                        <a:t>STATUS REPORT 3</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t/>
                      </a:r>
                      <a:endParaRPr b="1" sz="8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r>
            </a:tbl>
          </a:graphicData>
        </a:graphic>
      </p:graphicFrame>
      <p:sp>
        <p:nvSpPr>
          <p:cNvPr id="353" name="Google Shape;353;p3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54" name="Google Shape;354;p38"/>
          <p:cNvSpPr txBox="1"/>
          <p:nvPr/>
        </p:nvSpPr>
        <p:spPr>
          <a:xfrm>
            <a:off x="2030400" y="4133000"/>
            <a:ext cx="4336200" cy="17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a:solidFill>
                  <a:schemeClr val="dk1"/>
                </a:solidFill>
                <a:latin typeface="Montserrat"/>
                <a:ea typeface="Montserrat"/>
                <a:cs typeface="Montserrat"/>
                <a:sym typeface="Montserrat"/>
              </a:rPr>
              <a:t>3.2 METODOLOGIA E FERRAMENTAS</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Foram definidas as seguintes etapas para a realização do processo de projeto, para o Status Report 3 foi realizada a fase de “Prototipação (Alta Fidelidade) e Testes”. A seguir, o esquema visual que ilustra a metodologia adotada.</a:t>
            </a:r>
            <a:endParaRPr sz="1200">
              <a:solidFill>
                <a:srgbClr val="495052"/>
              </a:solidFill>
              <a:latin typeface="Montserrat"/>
              <a:ea typeface="Montserrat"/>
              <a:cs typeface="Montserrat"/>
              <a:sym typeface="Montserrat"/>
            </a:endParaRPr>
          </a:p>
        </p:txBody>
      </p:sp>
      <p:pic>
        <p:nvPicPr>
          <p:cNvPr id="355" name="Google Shape;355;p38"/>
          <p:cNvPicPr preferRelativeResize="0"/>
          <p:nvPr/>
        </p:nvPicPr>
        <p:blipFill rotWithShape="1">
          <a:blip r:embed="rId3">
            <a:alphaModFix/>
          </a:blip>
          <a:srcRect b="15339" l="826" r="835" t="31267"/>
          <a:stretch/>
        </p:blipFill>
        <p:spPr>
          <a:xfrm>
            <a:off x="92450" y="5851675"/>
            <a:ext cx="7375086" cy="2257425"/>
          </a:xfrm>
          <a:prstGeom prst="rect">
            <a:avLst/>
          </a:prstGeom>
          <a:noFill/>
          <a:ln>
            <a:noFill/>
          </a:ln>
        </p:spPr>
      </p:pic>
      <p:sp>
        <p:nvSpPr>
          <p:cNvPr id="356" name="Google Shape;356;p38"/>
          <p:cNvSpPr txBox="1"/>
          <p:nvPr/>
        </p:nvSpPr>
        <p:spPr>
          <a:xfrm>
            <a:off x="2030400" y="8232075"/>
            <a:ext cx="43362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Durante o trabalho da equipe foram utilizadas diversas ferramentas para melhor funcionamento e gerenciamento do projeto.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Para reuniões com a própria equipe foi utilizado o software Discord para debates sobre o projeto, discussão de ideias e solução de problemas; também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p:nvPr/>
        </p:nvSpPr>
        <p:spPr>
          <a:xfrm>
            <a:off x="0" y="978600"/>
            <a:ext cx="1814400" cy="9693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63" name="Google Shape;363;p39"/>
          <p:cNvSpPr txBox="1"/>
          <p:nvPr/>
        </p:nvSpPr>
        <p:spPr>
          <a:xfrm>
            <a:off x="1814400" y="978600"/>
            <a:ext cx="4762800" cy="474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usado o Zoom meetings, ferramenta de vídeo chamada para entrevistas com professores, coordenadores e secretaria.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Google Drive foi uma ferramenta muito útil que facilitou e foi responsável para manter os arquivos sincronizados de toda equipe, fazendo com que todos tenham acesso ao mesmo conteúdo produzido.</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O Trello que funciona como uma ferramenta colaborativa para que a equipe consiga fazer a divisão de tarefas para cada um e decidir um prazo a ser entregue.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Para prototipagem, foram utilizados os softwares: Figma (para criar o wireframe e fazer o protótipo da interface web); Pycharm + Python (para o desenvolvimento e protótipo do código) e SketchUp (para modelagem 3D dos artefatos físicos).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Para ser usado na sua totalidade, o módulo RFID teve uma interação com o arduíno e o Python. No  Python ocorreu a importação de uma biblioteca Serial para criar a conexão. Dentro do arduíno houve a programação de toda a placa e dentro do Python ocorreu o carregamento dos dados que chegavam, transformando em rastreamento e  criando a planilha. </a:t>
            </a:r>
            <a:endParaRPr sz="1200">
              <a:solidFill>
                <a:schemeClr val="dk1"/>
              </a:solidFill>
              <a:latin typeface="Montserrat"/>
              <a:ea typeface="Montserrat"/>
              <a:cs typeface="Montserrat"/>
              <a:sym typeface="Montserrat"/>
            </a:endParaRPr>
          </a:p>
        </p:txBody>
      </p:sp>
      <p:pic>
        <p:nvPicPr>
          <p:cNvPr id="364" name="Google Shape;364;p39"/>
          <p:cNvPicPr preferRelativeResize="0"/>
          <p:nvPr/>
        </p:nvPicPr>
        <p:blipFill>
          <a:blip r:embed="rId3">
            <a:alphaModFix/>
          </a:blip>
          <a:stretch>
            <a:fillRect/>
          </a:stretch>
        </p:blipFill>
        <p:spPr>
          <a:xfrm>
            <a:off x="2158413" y="5806213"/>
            <a:ext cx="2019300" cy="1136850"/>
          </a:xfrm>
          <a:prstGeom prst="rect">
            <a:avLst/>
          </a:prstGeom>
          <a:noFill/>
          <a:ln>
            <a:noFill/>
          </a:ln>
        </p:spPr>
      </p:pic>
      <p:pic>
        <p:nvPicPr>
          <p:cNvPr id="365" name="Google Shape;365;p39"/>
          <p:cNvPicPr preferRelativeResize="0"/>
          <p:nvPr/>
        </p:nvPicPr>
        <p:blipFill>
          <a:blip r:embed="rId4">
            <a:alphaModFix/>
          </a:blip>
          <a:stretch>
            <a:fillRect/>
          </a:stretch>
        </p:blipFill>
        <p:spPr>
          <a:xfrm>
            <a:off x="4267588" y="5821338"/>
            <a:ext cx="1965600" cy="1106617"/>
          </a:xfrm>
          <a:prstGeom prst="rect">
            <a:avLst/>
          </a:prstGeom>
          <a:noFill/>
          <a:ln>
            <a:noFill/>
          </a:ln>
        </p:spPr>
      </p:pic>
      <p:pic>
        <p:nvPicPr>
          <p:cNvPr id="366" name="Google Shape;366;p39"/>
          <p:cNvPicPr preferRelativeResize="0"/>
          <p:nvPr/>
        </p:nvPicPr>
        <p:blipFill>
          <a:blip r:embed="rId5">
            <a:alphaModFix/>
          </a:blip>
          <a:stretch>
            <a:fillRect/>
          </a:stretch>
        </p:blipFill>
        <p:spPr>
          <a:xfrm>
            <a:off x="1844225" y="7026575"/>
            <a:ext cx="1085850" cy="1085850"/>
          </a:xfrm>
          <a:prstGeom prst="rect">
            <a:avLst/>
          </a:prstGeom>
          <a:noFill/>
          <a:ln>
            <a:noFill/>
          </a:ln>
        </p:spPr>
      </p:pic>
      <p:pic>
        <p:nvPicPr>
          <p:cNvPr id="367" name="Google Shape;367;p39"/>
          <p:cNvPicPr preferRelativeResize="0"/>
          <p:nvPr/>
        </p:nvPicPr>
        <p:blipFill rotWithShape="1">
          <a:blip r:embed="rId6">
            <a:alphaModFix/>
          </a:blip>
          <a:srcRect b="0" l="-16980" r="16980" t="0"/>
          <a:stretch/>
        </p:blipFill>
        <p:spPr>
          <a:xfrm>
            <a:off x="3014888" y="7128263"/>
            <a:ext cx="1085850" cy="1085850"/>
          </a:xfrm>
          <a:prstGeom prst="rect">
            <a:avLst/>
          </a:prstGeom>
          <a:noFill/>
          <a:ln>
            <a:noFill/>
          </a:ln>
        </p:spPr>
      </p:pic>
      <p:pic>
        <p:nvPicPr>
          <p:cNvPr id="368" name="Google Shape;368;p39"/>
          <p:cNvPicPr preferRelativeResize="0"/>
          <p:nvPr/>
        </p:nvPicPr>
        <p:blipFill rotWithShape="1">
          <a:blip r:embed="rId7">
            <a:alphaModFix/>
          </a:blip>
          <a:srcRect b="0" l="21293" r="21155" t="0"/>
          <a:stretch/>
        </p:blipFill>
        <p:spPr>
          <a:xfrm>
            <a:off x="5411876" y="8212101"/>
            <a:ext cx="1246546" cy="1136850"/>
          </a:xfrm>
          <a:prstGeom prst="rect">
            <a:avLst/>
          </a:prstGeom>
          <a:noFill/>
          <a:ln>
            <a:noFill/>
          </a:ln>
        </p:spPr>
      </p:pic>
      <p:pic>
        <p:nvPicPr>
          <p:cNvPr id="369" name="Google Shape;369;p39"/>
          <p:cNvPicPr preferRelativeResize="0"/>
          <p:nvPr/>
        </p:nvPicPr>
        <p:blipFill>
          <a:blip r:embed="rId8">
            <a:alphaModFix/>
          </a:blip>
          <a:stretch>
            <a:fillRect/>
          </a:stretch>
        </p:blipFill>
        <p:spPr>
          <a:xfrm>
            <a:off x="4410250" y="7106413"/>
            <a:ext cx="1628775" cy="1085850"/>
          </a:xfrm>
          <a:prstGeom prst="rect">
            <a:avLst/>
          </a:prstGeom>
          <a:noFill/>
          <a:ln>
            <a:noFill/>
          </a:ln>
        </p:spPr>
      </p:pic>
      <p:pic>
        <p:nvPicPr>
          <p:cNvPr id="370" name="Google Shape;370;p39"/>
          <p:cNvPicPr preferRelativeResize="0"/>
          <p:nvPr/>
        </p:nvPicPr>
        <p:blipFill>
          <a:blip r:embed="rId9">
            <a:alphaModFix/>
          </a:blip>
          <a:stretch>
            <a:fillRect/>
          </a:stretch>
        </p:blipFill>
        <p:spPr>
          <a:xfrm>
            <a:off x="1904263" y="8272125"/>
            <a:ext cx="965775" cy="965775"/>
          </a:xfrm>
          <a:prstGeom prst="rect">
            <a:avLst/>
          </a:prstGeom>
          <a:noFill/>
          <a:ln>
            <a:noFill/>
          </a:ln>
        </p:spPr>
      </p:pic>
      <p:pic>
        <p:nvPicPr>
          <p:cNvPr id="371" name="Google Shape;371;p39"/>
          <p:cNvPicPr preferRelativeResize="0"/>
          <p:nvPr/>
        </p:nvPicPr>
        <p:blipFill>
          <a:blip r:embed="rId10">
            <a:alphaModFix/>
          </a:blip>
          <a:stretch>
            <a:fillRect/>
          </a:stretch>
        </p:blipFill>
        <p:spPr>
          <a:xfrm>
            <a:off x="6111975" y="7133600"/>
            <a:ext cx="1031500" cy="1031500"/>
          </a:xfrm>
          <a:prstGeom prst="rect">
            <a:avLst/>
          </a:prstGeom>
          <a:noFill/>
          <a:ln>
            <a:noFill/>
          </a:ln>
        </p:spPr>
      </p:pic>
      <p:pic>
        <p:nvPicPr>
          <p:cNvPr id="372" name="Google Shape;372;p39"/>
          <p:cNvPicPr preferRelativeResize="0"/>
          <p:nvPr/>
        </p:nvPicPr>
        <p:blipFill rotWithShape="1">
          <a:blip r:embed="rId11">
            <a:alphaModFix/>
          </a:blip>
          <a:srcRect b="0" l="29684" r="30075" t="0"/>
          <a:stretch/>
        </p:blipFill>
        <p:spPr>
          <a:xfrm>
            <a:off x="3105325" y="8402950"/>
            <a:ext cx="720095" cy="965775"/>
          </a:xfrm>
          <a:prstGeom prst="rect">
            <a:avLst/>
          </a:prstGeom>
          <a:noFill/>
          <a:ln>
            <a:noFill/>
          </a:ln>
        </p:spPr>
      </p:pic>
      <p:pic>
        <p:nvPicPr>
          <p:cNvPr id="373" name="Google Shape;373;p39"/>
          <p:cNvPicPr preferRelativeResize="0"/>
          <p:nvPr/>
        </p:nvPicPr>
        <p:blipFill rotWithShape="1">
          <a:blip r:embed="rId12">
            <a:alphaModFix/>
          </a:blip>
          <a:srcRect b="17780" l="0" r="0" t="15998"/>
          <a:stretch/>
        </p:blipFill>
        <p:spPr>
          <a:xfrm>
            <a:off x="3949413" y="8374375"/>
            <a:ext cx="1462459" cy="965775"/>
          </a:xfrm>
          <a:prstGeom prst="rect">
            <a:avLst/>
          </a:prstGeom>
          <a:noFill/>
          <a:ln>
            <a:noFill/>
          </a:ln>
        </p:spPr>
      </p:pic>
      <p:sp>
        <p:nvSpPr>
          <p:cNvPr id="374" name="Google Shape;374;p3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p:nvPr/>
        </p:nvSpPr>
        <p:spPr>
          <a:xfrm>
            <a:off x="0" y="75"/>
            <a:ext cx="7608300" cy="6037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81" name="Google Shape;381;p40"/>
          <p:cNvSpPr txBox="1"/>
          <p:nvPr/>
        </p:nvSpPr>
        <p:spPr>
          <a:xfrm>
            <a:off x="2030400" y="1674000"/>
            <a:ext cx="4336200" cy="42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3</a:t>
            </a:r>
            <a:r>
              <a:rPr b="1" lang="pt-BR" sz="1800">
                <a:solidFill>
                  <a:schemeClr val="dk1"/>
                </a:solidFill>
                <a:latin typeface="Montserrat"/>
                <a:ea typeface="Montserrat"/>
                <a:cs typeface="Montserrat"/>
                <a:sym typeface="Montserrat"/>
              </a:rPr>
              <a:t>.3 PONTOS FORTES E DE MELHORIA</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8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organização, o foco, a comunicação e a interação da equipe continuaram presentes e firmes, problemas anteriores em relação a tomada de decisões foram bastante melhorados, porém, é de suma importância aperfeiçoar a otimização do tempo.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Deve-se também melhorar o foco durante a reta final do período, visto que o foco foi divergido entre o projeto e as cadeiras de cada curso, contudo, é compreendido que o ritmo da CESAR é diferente, sendo mais acelerado.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organização e divisão de tarefas desenvolvidas ao longo do semestre foram mantidas, auxiliando a realização do trabalho. Em geral, a equipe Check foi bastante proativa, possuindo poucos pontos de melhoria.</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382" name="Google Shape;382;p40"/>
          <p:cNvSpPr txBox="1"/>
          <p:nvPr/>
        </p:nvSpPr>
        <p:spPr>
          <a:xfrm>
            <a:off x="2044950" y="6037200"/>
            <a:ext cx="4307100" cy="36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4. LIÇÕES APRENDIDAS</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Integrantes do grupo Check, futuros designers e cientistas da computação, ao longo de seu primeiro período como alunos na Cesar School estudaram matérias que serão utilizadas em suas futuras carreiras, aprenderam métodos de identificar problemas que serão frutíferos nas necessidades de pensar “fora da caixa” e, com mais destaque, desenvolveram-se na comunicação. De forma clara, sem ruídos e cooperativa, sendo um grande atributo em seus futuros passos no mercado de trabalho, na comunicação e trabalho em grupo, nas relações humanas em conjunto com as profissionais. </a:t>
            </a:r>
            <a:endParaRPr sz="1200">
              <a:solidFill>
                <a:schemeClr val="dk1"/>
              </a:solidFill>
              <a:latin typeface="Montserrat"/>
              <a:ea typeface="Montserrat"/>
              <a:cs typeface="Montserrat"/>
              <a:sym typeface="Montserrat"/>
            </a:endParaRPr>
          </a:p>
        </p:txBody>
      </p:sp>
      <p:sp>
        <p:nvSpPr>
          <p:cNvPr id="383" name="Google Shape;383;p4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p:nvPr/>
        </p:nvSpPr>
        <p:spPr>
          <a:xfrm>
            <a:off x="0" y="6027975"/>
            <a:ext cx="7608300" cy="46641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90" name="Google Shape;390;p41"/>
          <p:cNvSpPr txBox="1"/>
          <p:nvPr/>
        </p:nvSpPr>
        <p:spPr>
          <a:xfrm>
            <a:off x="2030400" y="766875"/>
            <a:ext cx="4336200" cy="50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4.1 ESTUDANTES DE DESIGN</a:t>
            </a:r>
            <a:endParaRPr b="1" sz="18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Para a disciplina de projeto, alunos de Design aprenderam lições muito importantes no desenvolvimento do mesmo, estudaram métodos para seu auxílio ,sendo alguns deles:</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Mapa de stakeholders , que são as pessoas e as organizações que podem ser afetadas por uma empresa ou projeto, de forma direta ou indireta</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Um planejamento de pesquisa, determinar objetivos</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Personas para identificar e conhecer bem os usuários que quer atingir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Definição de hipóteses de pesquisa para atingir os objetivos que queremos alcançar</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Jornada do usuário , é uma ferramenta usada para todo o processo de interação do usuário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Definição de um cronograma para que o projeto cresça de forma contínua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Protótipos de diferente tipos , que são os de baixa (usado para validar coisas básicas e iniciais de um modelo de negócio) e alta fidelidade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chemeClr val="dk1"/>
                </a:solidFill>
                <a:latin typeface="Montserrat"/>
                <a:ea typeface="Montserrat"/>
                <a:cs typeface="Montserrat"/>
                <a:sym typeface="Montserrat"/>
              </a:rPr>
              <a:t>- Wireframe para validar e discutir ideias mais rápido</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391" name="Google Shape;391;p41"/>
          <p:cNvSpPr txBox="1"/>
          <p:nvPr/>
        </p:nvSpPr>
        <p:spPr>
          <a:xfrm>
            <a:off x="2030400" y="6104300"/>
            <a:ext cx="4336200" cy="3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4.2 ESTUDANTES DE CIÊNCIA DA COMPUTAÇÃO</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Sobre os aprendizados dos estudantes de Ciência da Computação, é interessante ver o modo como este primeiro semestre os mostrou sobre correr atrás de seus interesses.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Na área da programação computacional, foi utilizada a linguagem Python para o processo de cadastros dos alunos e o sistema de controle de chamada em sala, o grande foco de nosso desafio. Isto, juntamente à programação física, qual foi utilizada a plataforma de prototipação Arduino para execução do leitor RFID, um tipo de radiofrequência de baixa escala que é o método proposto da verificação de presença</a:t>
            </a:r>
            <a:r>
              <a:rPr lang="pt-BR" sz="1100">
                <a:solidFill>
                  <a:schemeClr val="dk1"/>
                </a:solidFill>
                <a:latin typeface="Montserrat"/>
                <a:ea typeface="Montserrat"/>
                <a:cs typeface="Montserrat"/>
                <a:sym typeface="Montserrat"/>
              </a:rPr>
              <a:t>.</a:t>
            </a:r>
            <a:endParaRPr/>
          </a:p>
        </p:txBody>
      </p:sp>
      <p:sp>
        <p:nvSpPr>
          <p:cNvPr id="392" name="Google Shape;392;p41"/>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pt-BR"/>
              <a:t>3</a:t>
            </a:r>
            <a:endParaRPr/>
          </a:p>
        </p:txBody>
      </p:sp>
      <p:graphicFrame>
        <p:nvGraphicFramePr>
          <p:cNvPr id="75" name="Google Shape;75;p15"/>
          <p:cNvGraphicFramePr/>
          <p:nvPr/>
        </p:nvGraphicFramePr>
        <p:xfrm>
          <a:off x="1317600" y="2613600"/>
          <a:ext cx="3000000" cy="3000000"/>
        </p:xfrm>
        <a:graphic>
          <a:graphicData uri="http://schemas.openxmlformats.org/drawingml/2006/table">
            <a:tbl>
              <a:tblPr>
                <a:noFill/>
                <a:tableStyleId>{EA0F2919-1C50-4CE3-9BA5-5093EFBC1969}</a:tableStyleId>
              </a:tblPr>
              <a:tblGrid>
                <a:gridCol w="4681500"/>
                <a:gridCol w="638400"/>
              </a:tblGrid>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6. CHECKLIST DE IMPLEMENTAÇÃO</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32</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6.1 PERSONAS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32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6.1.1 Desejo das personas: Alunos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32</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chemeClr val="dk1"/>
                          </a:solidFill>
                          <a:latin typeface="Montserrat"/>
                          <a:ea typeface="Montserrat"/>
                          <a:cs typeface="Montserrat"/>
                          <a:sym typeface="Montserrat"/>
                        </a:rPr>
                        <a:t>6.1.2 Desejo das personas: Professores</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33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latin typeface="Montserrat"/>
                          <a:ea typeface="Montserrat"/>
                          <a:cs typeface="Montserrat"/>
                          <a:sym typeface="Montserrat"/>
                        </a:rPr>
                        <a:t>6.2 VIABILIDADE TÉCNICA E FINANCEIRA</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pt-BR" sz="1100">
                          <a:latin typeface="Montserrat"/>
                          <a:ea typeface="Montserrat"/>
                          <a:cs typeface="Montserrat"/>
                          <a:sym typeface="Montserrat"/>
                        </a:rPr>
                        <a:t>33</a:t>
                      </a:r>
                      <a:endParaRPr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7. VALIDAÇÃO COM O CLIENTE</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36</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latin typeface="Montserrat"/>
                          <a:ea typeface="Montserrat"/>
                          <a:cs typeface="Montserrat"/>
                          <a:sym typeface="Montserrat"/>
                        </a:rPr>
                        <a:t>ANEXOS</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latin typeface="Montserrat"/>
                          <a:ea typeface="Montserrat"/>
                          <a:cs typeface="Montserrat"/>
                          <a:sym typeface="Montserrat"/>
                        </a:rPr>
                        <a:t>37</a:t>
                      </a:r>
                      <a:endParaRPr b="1" sz="11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76" name="Google Shape;76;p15"/>
          <p:cNvSpPr/>
          <p:nvPr/>
        </p:nvSpPr>
        <p:spPr>
          <a:xfrm>
            <a:off x="0" y="0"/>
            <a:ext cx="7560000" cy="24864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1317600" y="1382400"/>
            <a:ext cx="48168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SUMÁRIO</a:t>
            </a:r>
            <a:endParaRPr b="1" sz="3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p:nvPr/>
        </p:nvSpPr>
        <p:spPr>
          <a:xfrm>
            <a:off x="0" y="75"/>
            <a:ext cx="7608300" cy="5184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99" name="Google Shape;399;p42"/>
          <p:cNvSpPr txBox="1"/>
          <p:nvPr/>
        </p:nvSpPr>
        <p:spPr>
          <a:xfrm>
            <a:off x="2030400" y="998400"/>
            <a:ext cx="4336200" cy="40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4.3 EQUIPE CHECK</a:t>
            </a:r>
            <a:endParaRPr b="1" sz="18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Os alunos aprenderam, através da consulta pessoal e dúvidas pontuais com membros acadêmicos da School assuntos ainda não abordados em aulas como: a transferência de arquivos para excel, a programação de hardware e principalmente a construção dos leitores de RFID com a utilização do Arduino. Todos, feitos apesar dos impedimentos trazidos pela pandemia, tais como a aplicação de aulas remotas, a dificultação na comunicação e diminuição na quantidade de reuniões associados também à falta de recursos necessários para montagem. Mesmo com todas adversidades os integrantes Check superaram suas expectativas através do esforço e recorrente busca de seus objetivos com um protótipo final muito próximo à esperada realidade.</a:t>
            </a:r>
            <a:endParaRPr sz="1100">
              <a:solidFill>
                <a:schemeClr val="dk1"/>
              </a:solidFill>
              <a:latin typeface="Montserrat"/>
              <a:ea typeface="Montserrat"/>
              <a:cs typeface="Montserrat"/>
              <a:sym typeface="Montserrat"/>
            </a:endParaRPr>
          </a:p>
        </p:txBody>
      </p:sp>
      <p:sp>
        <p:nvSpPr>
          <p:cNvPr id="400" name="Google Shape;400;p42"/>
          <p:cNvSpPr txBox="1"/>
          <p:nvPr/>
        </p:nvSpPr>
        <p:spPr>
          <a:xfrm>
            <a:off x="2030400" y="5208328"/>
            <a:ext cx="4336200" cy="4576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800">
                <a:latin typeface="Montserrat"/>
                <a:ea typeface="Montserrat"/>
                <a:cs typeface="Montserrat"/>
                <a:sym typeface="Montserrat"/>
              </a:rPr>
              <a:t>5. </a:t>
            </a:r>
            <a:r>
              <a:rPr b="1" lang="pt-BR" sz="1800">
                <a:latin typeface="Montserrat"/>
                <a:ea typeface="Montserrat"/>
                <a:cs typeface="Montserrat"/>
                <a:sym typeface="Montserrat"/>
              </a:rPr>
              <a:t>CONCLUSÃO</a:t>
            </a:r>
            <a:endParaRPr b="1" sz="18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latin typeface="Montserrat"/>
                <a:ea typeface="Montserrat"/>
                <a:cs typeface="Montserrat"/>
                <a:sym typeface="Montserrat"/>
              </a:rPr>
              <a:t>Por fim, conclui-se que dentro do que foi ensinado nas disciplinas dos cursos de Design e Ciência da Computação, os processos aprendidos e as limitações da pandemia foi possível desenvolver um projeto que buscou entender o contexto do ambiente acadêmico da CESAR School, considerando os desejos dos usuários e a viabilidade do mesmo.</a:t>
            </a:r>
            <a:endParaRPr sz="1200">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latin typeface="Montserrat"/>
                <a:ea typeface="Montserrat"/>
                <a:cs typeface="Montserrat"/>
                <a:sym typeface="Montserrat"/>
              </a:rPr>
              <a:t>Ao longo do semestre foram analisadas e discutidas diversas ideias, amadurecendo e desenvolvendo o projeto até chegar a atual proposta.</a:t>
            </a:r>
            <a:endParaRPr sz="1200">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latin typeface="Montserrat"/>
                <a:ea typeface="Montserrat"/>
                <a:cs typeface="Montserrat"/>
                <a:sym typeface="Montserrat"/>
              </a:rPr>
              <a:t>Durante a elaboração e entrevistas com usuários, foram anotados e percebidos alguns pontos de melhoria para o futuro, entre eles:</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b="1" lang="pt-BR" sz="1200">
                <a:latin typeface="Montserrat"/>
                <a:ea typeface="Montserrat"/>
                <a:cs typeface="Montserrat"/>
                <a:sym typeface="Montserrat"/>
              </a:rPr>
              <a:t>Interação do programa desenvolvido com o Acadweb.</a:t>
            </a:r>
            <a:r>
              <a:rPr lang="pt-BR" sz="1200">
                <a:latin typeface="Montserrat"/>
                <a:ea typeface="Montserrat"/>
                <a:cs typeface="Montserrat"/>
                <a:sym typeface="Montserrat"/>
              </a:rPr>
              <a:t> A fim de agilizar ainda mais o processo de registro de presença, uma conexão com o sistema utilizado pela School é de extrema importância</a:t>
            </a:r>
            <a:endParaRPr sz="12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latin typeface="Montserrat"/>
              <a:ea typeface="Montserrat"/>
              <a:cs typeface="Montserrat"/>
              <a:sym typeface="Montserrat"/>
            </a:endParaRPr>
          </a:p>
        </p:txBody>
      </p:sp>
      <p:sp>
        <p:nvSpPr>
          <p:cNvPr id="401" name="Google Shape;401;p42"/>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p:nvPr/>
        </p:nvSpPr>
        <p:spPr>
          <a:xfrm>
            <a:off x="0" y="5659200"/>
            <a:ext cx="7608300" cy="5032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08" name="Google Shape;408;p43"/>
          <p:cNvSpPr txBox="1"/>
          <p:nvPr/>
        </p:nvSpPr>
        <p:spPr>
          <a:xfrm>
            <a:off x="2030400" y="693600"/>
            <a:ext cx="4336200" cy="7177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b="1" lang="pt-BR" sz="1200">
                <a:solidFill>
                  <a:schemeClr val="dk1"/>
                </a:solidFill>
                <a:latin typeface="Montserrat"/>
                <a:ea typeface="Montserrat"/>
                <a:cs typeface="Montserrat"/>
                <a:sym typeface="Montserrat"/>
              </a:rPr>
              <a:t>Tornar o leitor RFID móvel.</a:t>
            </a:r>
            <a:r>
              <a:rPr lang="pt-BR" sz="1200">
                <a:solidFill>
                  <a:schemeClr val="dk1"/>
                </a:solidFill>
                <a:latin typeface="Montserrat"/>
                <a:ea typeface="Montserrat"/>
                <a:cs typeface="Montserrat"/>
                <a:sym typeface="Montserrat"/>
              </a:rPr>
              <a:t> Com ajuda do professor Henrique Foresti e da CESAR School, foi possível o desenvolvimento do dispositivo utilizando-se o arduíno, porém, atualmente só é possível a utilização do mesmo através do cabo. Já foi discutido com o professor a possibilidade de tornar móvel e confirmado por ele, contudo, devido a situação atual de pandemia, as peças, o conhecimento e o tempo necessário encontram-se indisponíveis.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b="1" lang="pt-BR" sz="1200">
                <a:solidFill>
                  <a:schemeClr val="dk1"/>
                </a:solidFill>
                <a:latin typeface="Montserrat"/>
                <a:ea typeface="Montserrat"/>
                <a:cs typeface="Montserrat"/>
                <a:sym typeface="Montserrat"/>
              </a:rPr>
              <a:t>Adaptações na interface.</a:t>
            </a:r>
            <a:r>
              <a:rPr lang="pt-BR" sz="1200">
                <a:solidFill>
                  <a:schemeClr val="dk1"/>
                </a:solidFill>
                <a:latin typeface="Montserrat"/>
                <a:ea typeface="Montserrat"/>
                <a:cs typeface="Montserrat"/>
                <a:sym typeface="Montserrat"/>
              </a:rPr>
              <a:t> Junto com relatos e análises futuras, a interface e funcionalidade serão adaptadas para melhor experiência do usuário. Por exemplo, por a foto dos alunos na lista; adicionar a função de busca (para alunos e turmas principalmente), a fim de facilitar e agilizar partes do processo; e disponibilizar opções de conexões para o login, como o google, por exemplo. Para a disciplina de Design da Experiência foi desenvolvida uma interface que possuia mais funções que devido às habilidades técnicas atuais de programação da equipe não seria possível de propor para a disciplina de Projeto 1. Para acessar o protótipo navegável, ver o link: </a:t>
            </a:r>
            <a:r>
              <a:rPr lang="pt-BR" sz="1200" u="sng">
                <a:solidFill>
                  <a:schemeClr val="hlink"/>
                </a:solidFill>
                <a:latin typeface="Montserrat"/>
                <a:ea typeface="Montserrat"/>
                <a:cs typeface="Montserrat"/>
                <a:sym typeface="Montserrat"/>
                <a:hlinkClick r:id="rId3"/>
              </a:rPr>
              <a:t>encurtador.com.br/IW029</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seguir, algumas capturas de tela da interface sugerida:</a:t>
            </a:r>
            <a:endParaRPr sz="1100">
              <a:solidFill>
                <a:schemeClr val="dk1"/>
              </a:solidFill>
              <a:latin typeface="Montserrat"/>
              <a:ea typeface="Montserrat"/>
              <a:cs typeface="Montserrat"/>
              <a:sym typeface="Montserrat"/>
            </a:endParaRPr>
          </a:p>
        </p:txBody>
      </p:sp>
      <p:sp>
        <p:nvSpPr>
          <p:cNvPr id="409" name="Google Shape;409;p4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10" name="Google Shape;410;p43"/>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11" name="Google Shape;411;p43"/>
          <p:cNvPicPr preferRelativeResize="0"/>
          <p:nvPr/>
        </p:nvPicPr>
        <p:blipFill>
          <a:blip r:embed="rId4">
            <a:alphaModFix/>
          </a:blip>
          <a:stretch>
            <a:fillRect/>
          </a:stretch>
        </p:blipFill>
        <p:spPr>
          <a:xfrm>
            <a:off x="210775" y="6491000"/>
            <a:ext cx="3507836" cy="1973150"/>
          </a:xfrm>
          <a:prstGeom prst="rect">
            <a:avLst/>
          </a:prstGeom>
          <a:noFill/>
          <a:ln>
            <a:noFill/>
          </a:ln>
        </p:spPr>
      </p:pic>
      <p:pic>
        <p:nvPicPr>
          <p:cNvPr id="412" name="Google Shape;412;p43"/>
          <p:cNvPicPr preferRelativeResize="0"/>
          <p:nvPr/>
        </p:nvPicPr>
        <p:blipFill>
          <a:blip r:embed="rId5">
            <a:alphaModFix/>
          </a:blip>
          <a:stretch>
            <a:fillRect/>
          </a:stretch>
        </p:blipFill>
        <p:spPr>
          <a:xfrm>
            <a:off x="3841387" y="6491000"/>
            <a:ext cx="3507838" cy="3488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p:nvPr/>
        </p:nvSpPr>
        <p:spPr>
          <a:xfrm>
            <a:off x="0" y="0"/>
            <a:ext cx="7608300" cy="6048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19" name="Google Shape;419;p44"/>
          <p:cNvSpPr txBox="1"/>
          <p:nvPr/>
        </p:nvSpPr>
        <p:spPr>
          <a:xfrm>
            <a:off x="2030400" y="1044725"/>
            <a:ext cx="4336200" cy="50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800">
                <a:solidFill>
                  <a:schemeClr val="dk1"/>
                </a:solidFill>
                <a:latin typeface="Montserrat"/>
                <a:ea typeface="Montserrat"/>
                <a:cs typeface="Montserrat"/>
                <a:sym typeface="Montserrat"/>
              </a:rPr>
              <a:t>6. CHECKLIST DE IMPLEMENTAÇÃO</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a:solidFill>
                  <a:schemeClr val="dk1"/>
                </a:solidFill>
                <a:latin typeface="Montserrat"/>
                <a:ea typeface="Montserrat"/>
                <a:cs typeface="Montserrat"/>
                <a:sym typeface="Montserrat"/>
              </a:rPr>
              <a:t>6.1 PERSONAS</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Proporcionando clareza no alvo para o planejamento de ações, foram feitas as personas onde conseguiu-se identificar com clareza os desejos dos usuários envolvidos, existem dois grupos diferentes de usuários, os alunos e os professores, nos alunos pôde-se concluir que eles desejam um processo de controle de presença seguro e à prova de falhas humanas, pelo fato de não ocorrer faltas por falta de atenção e o aluno acabar levando falta, mesmo estando presente. Por outro lado, os professores desejam um sistema mais intuitivo, pode ocorrer com salas grandes o desgaste mental e vocal exigindo um sistema que não precise tanto do professor e por fim uma usabilidade prática, onde com poucos cliques o usuário consiga acessar tudo que ele necessita.</a:t>
            </a:r>
            <a:endParaRPr sz="1200">
              <a:solidFill>
                <a:schemeClr val="dk1"/>
              </a:solidFill>
              <a:latin typeface="Montserrat"/>
              <a:ea typeface="Montserrat"/>
              <a:cs typeface="Montserrat"/>
              <a:sym typeface="Montserrat"/>
            </a:endParaRPr>
          </a:p>
        </p:txBody>
      </p:sp>
      <p:sp>
        <p:nvSpPr>
          <p:cNvPr id="420" name="Google Shape;420;p44"/>
          <p:cNvSpPr txBox="1"/>
          <p:nvPr/>
        </p:nvSpPr>
        <p:spPr>
          <a:xfrm>
            <a:off x="2030400" y="6236400"/>
            <a:ext cx="4336200" cy="26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a:solidFill>
                  <a:schemeClr val="dk1"/>
                </a:solidFill>
                <a:latin typeface="Montserrat"/>
                <a:ea typeface="Montserrat"/>
                <a:cs typeface="Montserrat"/>
                <a:sym typeface="Montserrat"/>
              </a:rPr>
              <a:t>6.1.1 DESEJO DAS PERSONAS: ALUNOS </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a:t>
            </a:r>
            <a:r>
              <a:rPr lang="pt-BR" sz="1200">
                <a:solidFill>
                  <a:schemeClr val="dk1"/>
                </a:solidFill>
                <a:latin typeface="Montserrat"/>
                <a:ea typeface="Montserrat"/>
                <a:cs typeface="Montserrat"/>
                <a:sym typeface="Montserrat"/>
              </a:rPr>
              <a:t>entir que o processo de controle de presença é seguro e à prova de falhas humanas;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Cooperar com o professor quando ele precisa da atenção da turma;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levar falta por falta de atenção.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Sentir que o processo de controle de presença é seguro e à prova de falhas humanas;</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Cooperar com o professor quando ele precisa da atenção da turma;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Não levar falta por falta de atenção.</a:t>
            </a:r>
            <a:endParaRPr sz="1200">
              <a:solidFill>
                <a:schemeClr val="dk1"/>
              </a:solidFill>
              <a:latin typeface="Montserrat"/>
              <a:ea typeface="Montserrat"/>
              <a:cs typeface="Montserrat"/>
              <a:sym typeface="Montserrat"/>
            </a:endParaRPr>
          </a:p>
        </p:txBody>
      </p:sp>
      <p:sp>
        <p:nvSpPr>
          <p:cNvPr id="421" name="Google Shape;421;p44"/>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p:nvPr/>
        </p:nvSpPr>
        <p:spPr>
          <a:xfrm>
            <a:off x="0" y="3434400"/>
            <a:ext cx="7608300" cy="7257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txBox="1"/>
          <p:nvPr/>
        </p:nvSpPr>
        <p:spPr>
          <a:xfrm>
            <a:off x="2030400" y="1548525"/>
            <a:ext cx="4336200" cy="15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a:solidFill>
                  <a:schemeClr val="dk1"/>
                </a:solidFill>
                <a:latin typeface="Montserrat"/>
                <a:ea typeface="Montserrat"/>
                <a:cs typeface="Montserrat"/>
                <a:sym typeface="Montserrat"/>
              </a:rPr>
              <a:t>6.1.2 DESEJO DAS PERSONAS: PROFESSORES</a:t>
            </a:r>
            <a:endParaRPr b="1">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Sistema mais intuitivo</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Agilização do processo de controle de presença</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 cansar menos mentalmente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Usabilidade </a:t>
            </a:r>
            <a:endParaRPr sz="1200"/>
          </a:p>
        </p:txBody>
      </p:sp>
      <p:sp>
        <p:nvSpPr>
          <p:cNvPr id="428" name="Google Shape;428;p45"/>
          <p:cNvSpPr txBox="1"/>
          <p:nvPr/>
        </p:nvSpPr>
        <p:spPr>
          <a:xfrm>
            <a:off x="2030400" y="3607050"/>
            <a:ext cx="4336200" cy="54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a:solidFill>
                  <a:schemeClr val="dk1"/>
                </a:solidFill>
                <a:latin typeface="Montserrat"/>
                <a:ea typeface="Montserrat"/>
                <a:cs typeface="Montserrat"/>
                <a:sym typeface="Montserrat"/>
              </a:rPr>
              <a:t>6.2 VIABILIDADE TÉCNICA E FINANCEIRA</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Após definir qual seria a nossa proposta de solução, partimos para o passo de identificar se seria viável técnica e financeiramente seguir com essa proposta de solução. O protótipo, é muito viável por ser feito apenas com objetos, códigos  e materiais de fácil acesso e por isso, têm uma viabilidade financeira muito alcançável e prática, em torno da tecnologia RFID, que é muito comum nos dias atuais. A maioria dos artefatos para o funcionamento do protótipo são muito acessíveis, mas</a:t>
            </a:r>
            <a:r>
              <a:rPr b="1" lang="pt-BR" sz="1200">
                <a:solidFill>
                  <a:schemeClr val="dk1"/>
                </a:solidFill>
                <a:latin typeface="Montserrat"/>
                <a:ea typeface="Montserrat"/>
                <a:cs typeface="Montserrat"/>
                <a:sym typeface="Montserrat"/>
              </a:rPr>
              <a:t> </a:t>
            </a:r>
            <a:r>
              <a:rPr lang="pt-BR" sz="1200">
                <a:solidFill>
                  <a:schemeClr val="dk1"/>
                </a:solidFill>
                <a:latin typeface="Montserrat"/>
                <a:ea typeface="Montserrat"/>
                <a:cs typeface="Montserrat"/>
                <a:sym typeface="Montserrat"/>
              </a:rPr>
              <a:t>diante da situação de pandemia e quarentena, a viabilidade técnica para implementação do protótipo foi obstruída, mas através de um alguns recursos como Modelagem 3D etc, boa parte dos itens se deu possível a prototipação. Esse, composto por artefatos físicos e softwares, como:</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Tagário (Base de </a:t>
            </a:r>
            <a:r>
              <a:rPr lang="pt-BR" sz="1200">
                <a:solidFill>
                  <a:schemeClr val="dk1"/>
                </a:solidFill>
                <a:latin typeface="Montserrat"/>
                <a:ea typeface="Montserrat"/>
                <a:cs typeface="Montserrat"/>
                <a:sym typeface="Montserrat"/>
              </a:rPr>
              <a:t>construção</a:t>
            </a:r>
            <a:r>
              <a:rPr lang="pt-BR" sz="1200">
                <a:solidFill>
                  <a:schemeClr val="dk1"/>
                </a:solidFill>
                <a:latin typeface="Montserrat"/>
                <a:ea typeface="Montserrat"/>
                <a:cs typeface="Montserrat"/>
                <a:sym typeface="Montserrat"/>
              </a:rPr>
              <a:t> e Modelagem 3D das peças de formato específico);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Leitor RFID  *não móvel;</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Tags RFID;</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Codificação;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Interface.</a:t>
            </a:r>
            <a:endParaRPr sz="1200">
              <a:latin typeface="Montserrat"/>
              <a:ea typeface="Montserrat"/>
              <a:cs typeface="Montserrat"/>
              <a:sym typeface="Montserrat"/>
            </a:endParaRPr>
          </a:p>
        </p:txBody>
      </p:sp>
      <p:sp>
        <p:nvSpPr>
          <p:cNvPr id="429" name="Google Shape;429;p45"/>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p:nvPr/>
        </p:nvSpPr>
        <p:spPr>
          <a:xfrm>
            <a:off x="0" y="3631925"/>
            <a:ext cx="7608300" cy="70602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txBox="1"/>
          <p:nvPr/>
        </p:nvSpPr>
        <p:spPr>
          <a:xfrm>
            <a:off x="2030400" y="1345725"/>
            <a:ext cx="4336200" cy="3222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 </a:t>
            </a:r>
            <a:r>
              <a:rPr lang="pt-BR" sz="1200">
                <a:solidFill>
                  <a:schemeClr val="dk1"/>
                </a:solidFill>
                <a:latin typeface="Montserrat"/>
                <a:ea typeface="Montserrat"/>
                <a:cs typeface="Montserrat"/>
                <a:sym typeface="Montserrat"/>
              </a:rPr>
              <a:t>Para implementação total da proposta de solução, é necessário um módulo bluetooth para que o leitor funcionasse sem a necessidade de uma fonte de alimentação como tomadas ou precisasse estar conectado diretamente no computador há todo instante, mas pelos motivos de quarentena e pandemia, não foi possível a prototipação.</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Segue abaixo o valor de cada item que é necessária para a conclusão da nossa proposta de solução:</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graphicFrame>
        <p:nvGraphicFramePr>
          <p:cNvPr id="436" name="Google Shape;436;p46"/>
          <p:cNvGraphicFramePr/>
          <p:nvPr/>
        </p:nvGraphicFramePr>
        <p:xfrm>
          <a:off x="734400" y="3765750"/>
          <a:ext cx="3000000" cy="3000000"/>
        </p:xfrm>
        <a:graphic>
          <a:graphicData uri="http://schemas.openxmlformats.org/drawingml/2006/table">
            <a:tbl>
              <a:tblPr>
                <a:noFill/>
                <a:tableStyleId>{EA0F2919-1C50-4CE3-9BA5-5093EFBC1969}</a:tableStyleId>
              </a:tblPr>
              <a:tblGrid>
                <a:gridCol w="1122600"/>
                <a:gridCol w="1660250"/>
                <a:gridCol w="1654175"/>
                <a:gridCol w="1654175"/>
              </a:tblGrid>
              <a:tr h="306825">
                <a:tc gridSpan="4">
                  <a:txBody>
                    <a:bodyPr/>
                    <a:lstStyle/>
                    <a:p>
                      <a:pPr indent="0" lvl="0" marL="0" rtl="0" algn="ctr">
                        <a:spcBef>
                          <a:spcPts val="0"/>
                        </a:spcBef>
                        <a:spcAft>
                          <a:spcPts val="0"/>
                        </a:spcAft>
                        <a:buNone/>
                      </a:pPr>
                      <a:r>
                        <a:rPr b="1" lang="pt-BR" sz="1000">
                          <a:latin typeface="Montserrat"/>
                          <a:ea typeface="Montserrat"/>
                          <a:cs typeface="Montserrat"/>
                          <a:sym typeface="Montserrat"/>
                        </a:rPr>
                        <a:t>ORÇAMENTO PRELIMINAR</a:t>
                      </a:r>
                      <a:endParaRPr b="1" sz="1000">
                        <a:latin typeface="Montserrat"/>
                        <a:ea typeface="Montserrat"/>
                        <a:cs typeface="Montserrat"/>
                        <a:sym typeface="Montserrat"/>
                      </a:endParaRPr>
                    </a:p>
                  </a:txBody>
                  <a:tcPr marT="63500" marB="63500" marR="63500" marL="63500">
                    <a:solidFill>
                      <a:srgbClr val="6FA8DC"/>
                    </a:solidFill>
                  </a:tcPr>
                </a:tc>
                <a:tc hMerge="1"/>
                <a:tc hMerge="1"/>
                <a:tc hMerge="1"/>
              </a:tr>
              <a:tr h="306825">
                <a:tc>
                  <a:txBody>
                    <a:bodyPr/>
                    <a:lstStyle/>
                    <a:p>
                      <a:pPr indent="0" lvl="0" marL="0" rtl="0" algn="ctr">
                        <a:spcBef>
                          <a:spcPts val="0"/>
                        </a:spcBef>
                        <a:spcAft>
                          <a:spcPts val="0"/>
                        </a:spcAft>
                        <a:buNone/>
                      </a:pPr>
                      <a:r>
                        <a:rPr b="1" lang="pt-BR" sz="1000">
                          <a:latin typeface="Montserrat"/>
                          <a:ea typeface="Montserrat"/>
                          <a:cs typeface="Montserrat"/>
                          <a:sym typeface="Montserrat"/>
                        </a:rPr>
                        <a:t>ITEM</a:t>
                      </a:r>
                      <a:endParaRPr b="1" sz="10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1000">
                          <a:latin typeface="Montserrat"/>
                          <a:ea typeface="Montserrat"/>
                          <a:cs typeface="Montserrat"/>
                          <a:sym typeface="Montserrat"/>
                        </a:rPr>
                        <a:t>IMAGEM</a:t>
                      </a:r>
                      <a:endParaRPr b="1" sz="10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1000">
                          <a:latin typeface="Montserrat"/>
                          <a:ea typeface="Montserrat"/>
                          <a:cs typeface="Montserrat"/>
                          <a:sym typeface="Montserrat"/>
                        </a:rPr>
                        <a:t>VALOR</a:t>
                      </a:r>
                      <a:endParaRPr b="1" sz="10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1000">
                          <a:latin typeface="Montserrat"/>
                          <a:ea typeface="Montserrat"/>
                          <a:cs typeface="Montserrat"/>
                          <a:sym typeface="Montserrat"/>
                        </a:rPr>
                        <a:t>LINK</a:t>
                      </a:r>
                      <a:endParaRPr b="1" sz="1000">
                        <a:latin typeface="Montserrat"/>
                        <a:ea typeface="Montserrat"/>
                        <a:cs typeface="Montserrat"/>
                        <a:sym typeface="Montserrat"/>
                      </a:endParaRPr>
                    </a:p>
                  </a:txBody>
                  <a:tcPr marT="63500" marB="63500" marR="63500" marL="63500">
                    <a:solidFill>
                      <a:srgbClr val="C9DAF8"/>
                    </a:solidFill>
                  </a:tcPr>
                </a:tc>
              </a:tr>
              <a:tr h="923975">
                <a:tc>
                  <a:txBody>
                    <a:bodyPr/>
                    <a:lstStyle/>
                    <a:p>
                      <a:pPr indent="0" lvl="0" marL="0" rtl="0" algn="l">
                        <a:lnSpc>
                          <a:spcPct val="105000"/>
                        </a:lnSpc>
                        <a:spcBef>
                          <a:spcPts val="0"/>
                        </a:spcBef>
                        <a:spcAft>
                          <a:spcPts val="0"/>
                        </a:spcAft>
                        <a:buNone/>
                      </a:pPr>
                      <a:r>
                        <a:rPr b="1" lang="pt-BR" sz="900">
                          <a:latin typeface="Montserrat"/>
                          <a:ea typeface="Montserrat"/>
                          <a:cs typeface="Montserrat"/>
                          <a:sym typeface="Montserrat"/>
                        </a:rPr>
                        <a:t>Peças Gancho Chaveiro Mosquetão</a:t>
                      </a:r>
                      <a:endParaRPr b="1" sz="9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9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9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R$ 35 (20 unidades)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encurtador.com.br/drxL0</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r h="882150">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Base de construção LEGO</a:t>
                      </a:r>
                      <a:endParaRPr b="1" sz="9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 R$ 60 (1 unidade de 25x25cm)</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encurtador.com.br/AP349</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r h="882150">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Bloco de construção LEGO</a:t>
                      </a:r>
                      <a:endParaRPr b="1" sz="9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R$ 250 (1000 peças)</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encurtador.com.br/gBLTZ</a:t>
                      </a:r>
                      <a:endParaRPr sz="1100">
                        <a:latin typeface="Montserrat"/>
                        <a:ea typeface="Montserrat"/>
                        <a:cs typeface="Montserrat"/>
                        <a:sym typeface="Montserrat"/>
                      </a:endParaRPr>
                    </a:p>
                  </a:txBody>
                  <a:tcPr marT="63500" marB="63500" marR="63500" marL="63500"/>
                </a:tc>
              </a:tr>
              <a:tr h="767075">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Kit Arduíno Uno</a:t>
                      </a:r>
                      <a:endParaRPr b="1" sz="9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Em torno de R$ 100</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encurtador.com.br/fjFY7</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r h="557875">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Módulo RFID RDM6200 </a:t>
                      </a:r>
                      <a:endParaRPr b="1" sz="9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Entre R$ 20 e R$ 40</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encurtador.com.br/ovIOP</a:t>
                      </a:r>
                      <a:endParaRPr sz="1100">
                        <a:latin typeface="Montserrat"/>
                        <a:ea typeface="Montserrat"/>
                        <a:cs typeface="Montserrat"/>
                        <a:sym typeface="Montserrat"/>
                      </a:endParaRPr>
                    </a:p>
                  </a:txBody>
                  <a:tcPr marT="63500" marB="63500" marR="63500" marL="63500"/>
                </a:tc>
              </a:tr>
              <a:tr h="767075">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Tag coin RFID 125khz</a:t>
                      </a:r>
                      <a:endParaRPr b="1" sz="9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R$ 80 (100 unidades)</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encurtador.com.br/uwxy5</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r h="767075">
                <a:tc>
                  <a:txBody>
                    <a:bodyPr/>
                    <a:lstStyle/>
                    <a:p>
                      <a:pPr indent="0" lvl="0" marL="0" rtl="0" algn="l">
                        <a:lnSpc>
                          <a:spcPct val="115000"/>
                        </a:lnSpc>
                        <a:spcBef>
                          <a:spcPts val="0"/>
                        </a:spcBef>
                        <a:spcAft>
                          <a:spcPts val="0"/>
                        </a:spcAft>
                        <a:buNone/>
                      </a:pPr>
                      <a:r>
                        <a:rPr b="1" lang="pt-BR" sz="900">
                          <a:latin typeface="Montserrat"/>
                          <a:ea typeface="Montserrat"/>
                          <a:cs typeface="Montserrat"/>
                          <a:sym typeface="Montserrat"/>
                        </a:rPr>
                        <a:t>Módulo Bluetooth Serial Hc-05</a:t>
                      </a:r>
                      <a:endParaRPr b="1" sz="9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Entre R$ 25 e R$ 30</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encurtador.com.br/otAOQ</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bl>
          </a:graphicData>
        </a:graphic>
      </p:graphicFrame>
      <p:pic>
        <p:nvPicPr>
          <p:cNvPr id="437" name="Google Shape;437;p46"/>
          <p:cNvPicPr preferRelativeResize="0"/>
          <p:nvPr/>
        </p:nvPicPr>
        <p:blipFill>
          <a:blip r:embed="rId3">
            <a:alphaModFix/>
          </a:blip>
          <a:stretch>
            <a:fillRect/>
          </a:stretch>
        </p:blipFill>
        <p:spPr>
          <a:xfrm>
            <a:off x="2226352" y="4479000"/>
            <a:ext cx="754850" cy="754880"/>
          </a:xfrm>
          <a:prstGeom prst="rect">
            <a:avLst/>
          </a:prstGeom>
          <a:noFill/>
          <a:ln>
            <a:noFill/>
          </a:ln>
        </p:spPr>
      </p:pic>
      <p:pic>
        <p:nvPicPr>
          <p:cNvPr id="438" name="Google Shape;438;p46"/>
          <p:cNvPicPr preferRelativeResize="0"/>
          <p:nvPr/>
        </p:nvPicPr>
        <p:blipFill>
          <a:blip r:embed="rId4">
            <a:alphaModFix/>
          </a:blip>
          <a:stretch>
            <a:fillRect/>
          </a:stretch>
        </p:blipFill>
        <p:spPr>
          <a:xfrm>
            <a:off x="2038948" y="5393276"/>
            <a:ext cx="1282056" cy="737175"/>
          </a:xfrm>
          <a:prstGeom prst="rect">
            <a:avLst/>
          </a:prstGeom>
          <a:noFill/>
          <a:ln>
            <a:noFill/>
          </a:ln>
        </p:spPr>
      </p:pic>
      <p:pic>
        <p:nvPicPr>
          <p:cNvPr id="439" name="Google Shape;439;p46"/>
          <p:cNvPicPr preferRelativeResize="0"/>
          <p:nvPr/>
        </p:nvPicPr>
        <p:blipFill>
          <a:blip r:embed="rId5">
            <a:alphaModFix/>
          </a:blip>
          <a:stretch>
            <a:fillRect/>
          </a:stretch>
        </p:blipFill>
        <p:spPr>
          <a:xfrm>
            <a:off x="2226352" y="6237951"/>
            <a:ext cx="754850" cy="754880"/>
          </a:xfrm>
          <a:prstGeom prst="rect">
            <a:avLst/>
          </a:prstGeom>
          <a:noFill/>
          <a:ln>
            <a:noFill/>
          </a:ln>
        </p:spPr>
      </p:pic>
      <p:pic>
        <p:nvPicPr>
          <p:cNvPr id="440" name="Google Shape;440;p46"/>
          <p:cNvPicPr preferRelativeResize="0"/>
          <p:nvPr/>
        </p:nvPicPr>
        <p:blipFill>
          <a:blip r:embed="rId6">
            <a:alphaModFix/>
          </a:blip>
          <a:stretch>
            <a:fillRect/>
          </a:stretch>
        </p:blipFill>
        <p:spPr>
          <a:xfrm>
            <a:off x="2182874" y="7129675"/>
            <a:ext cx="841800" cy="639779"/>
          </a:xfrm>
          <a:prstGeom prst="rect">
            <a:avLst/>
          </a:prstGeom>
          <a:noFill/>
          <a:ln>
            <a:noFill/>
          </a:ln>
        </p:spPr>
      </p:pic>
      <p:pic>
        <p:nvPicPr>
          <p:cNvPr id="441" name="Google Shape;441;p46"/>
          <p:cNvPicPr preferRelativeResize="0"/>
          <p:nvPr/>
        </p:nvPicPr>
        <p:blipFill>
          <a:blip r:embed="rId7">
            <a:alphaModFix/>
          </a:blip>
          <a:stretch>
            <a:fillRect/>
          </a:stretch>
        </p:blipFill>
        <p:spPr>
          <a:xfrm>
            <a:off x="2283123" y="7906311"/>
            <a:ext cx="678631" cy="520850"/>
          </a:xfrm>
          <a:prstGeom prst="rect">
            <a:avLst/>
          </a:prstGeom>
          <a:noFill/>
          <a:ln>
            <a:noFill/>
          </a:ln>
        </p:spPr>
      </p:pic>
      <p:pic>
        <p:nvPicPr>
          <p:cNvPr id="442" name="Google Shape;442;p46"/>
          <p:cNvPicPr preferRelativeResize="0"/>
          <p:nvPr/>
        </p:nvPicPr>
        <p:blipFill>
          <a:blip r:embed="rId8">
            <a:alphaModFix/>
          </a:blip>
          <a:stretch>
            <a:fillRect/>
          </a:stretch>
        </p:blipFill>
        <p:spPr>
          <a:xfrm>
            <a:off x="2259087" y="8534337"/>
            <a:ext cx="841775" cy="622915"/>
          </a:xfrm>
          <a:prstGeom prst="rect">
            <a:avLst/>
          </a:prstGeom>
          <a:noFill/>
          <a:ln>
            <a:noFill/>
          </a:ln>
        </p:spPr>
      </p:pic>
      <p:pic>
        <p:nvPicPr>
          <p:cNvPr id="443" name="Google Shape;443;p46"/>
          <p:cNvPicPr preferRelativeResize="0"/>
          <p:nvPr/>
        </p:nvPicPr>
        <p:blipFill>
          <a:blip r:embed="rId9">
            <a:alphaModFix/>
          </a:blip>
          <a:stretch>
            <a:fillRect/>
          </a:stretch>
        </p:blipFill>
        <p:spPr>
          <a:xfrm>
            <a:off x="2321171" y="9340652"/>
            <a:ext cx="754864" cy="639748"/>
          </a:xfrm>
          <a:prstGeom prst="rect">
            <a:avLst/>
          </a:prstGeom>
          <a:noFill/>
          <a:ln>
            <a:noFill/>
          </a:ln>
        </p:spPr>
      </p:pic>
      <p:sp>
        <p:nvSpPr>
          <p:cNvPr id="444" name="Google Shape;444;p46"/>
          <p:cNvSpPr txBox="1"/>
          <p:nvPr/>
        </p:nvSpPr>
        <p:spPr>
          <a:xfrm>
            <a:off x="7045800" y="9768600"/>
            <a:ext cx="5142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latin typeface="Montserrat"/>
                <a:ea typeface="Montserrat"/>
                <a:cs typeface="Montserrat"/>
                <a:sym typeface="Montserrat"/>
              </a:rPr>
              <a:t> </a:t>
            </a:r>
            <a:r>
              <a:rPr lang="pt-BR" sz="1100">
                <a:latin typeface="Montserrat"/>
                <a:ea typeface="Montserrat"/>
                <a:cs typeface="Montserrat"/>
                <a:sym typeface="Montserrat"/>
              </a:rPr>
              <a:t>32</a:t>
            </a:r>
            <a:endParaRPr sz="11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7"/>
          <p:cNvSpPr/>
          <p:nvPr/>
        </p:nvSpPr>
        <p:spPr>
          <a:xfrm>
            <a:off x="0" y="25"/>
            <a:ext cx="7608300" cy="7899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0" name="Google Shape;450;p47"/>
          <p:cNvGraphicFramePr/>
          <p:nvPr/>
        </p:nvGraphicFramePr>
        <p:xfrm>
          <a:off x="756000" y="2252550"/>
          <a:ext cx="3000000" cy="3000000"/>
        </p:xfrm>
        <a:graphic>
          <a:graphicData uri="http://schemas.openxmlformats.org/drawingml/2006/table">
            <a:tbl>
              <a:tblPr>
                <a:noFill/>
                <a:tableStyleId>{EA0F2919-1C50-4CE3-9BA5-5093EFBC1969}</a:tableStyleId>
              </a:tblPr>
              <a:tblGrid>
                <a:gridCol w="1570725"/>
                <a:gridCol w="2323000"/>
                <a:gridCol w="2314500"/>
              </a:tblGrid>
              <a:tr h="288250">
                <a:tc gridSpan="3">
                  <a:txBody>
                    <a:bodyPr/>
                    <a:lstStyle/>
                    <a:p>
                      <a:pPr indent="0" lvl="0" marL="0" rtl="0" algn="ctr">
                        <a:spcBef>
                          <a:spcPts val="0"/>
                        </a:spcBef>
                        <a:spcAft>
                          <a:spcPts val="0"/>
                        </a:spcAft>
                        <a:buNone/>
                      </a:pPr>
                      <a:r>
                        <a:rPr b="1" lang="pt-BR" sz="1000">
                          <a:latin typeface="Montserrat"/>
                          <a:ea typeface="Montserrat"/>
                          <a:cs typeface="Montserrat"/>
                          <a:sym typeface="Montserrat"/>
                        </a:rPr>
                        <a:t>ORÇAMENTO PRELIMINAR</a:t>
                      </a:r>
                      <a:endParaRPr b="1" sz="1000">
                        <a:latin typeface="Montserrat"/>
                        <a:ea typeface="Montserrat"/>
                        <a:cs typeface="Montserrat"/>
                        <a:sym typeface="Montserrat"/>
                      </a:endParaRPr>
                    </a:p>
                  </a:txBody>
                  <a:tcPr marT="63500" marB="63500" marR="63500" marL="63500">
                    <a:solidFill>
                      <a:srgbClr val="6FA8DC"/>
                    </a:solidFill>
                  </a:tcPr>
                </a:tc>
                <a:tc hMerge="1"/>
                <a:tc hMerge="1"/>
              </a:tr>
              <a:tr h="288250">
                <a:tc>
                  <a:txBody>
                    <a:bodyPr/>
                    <a:lstStyle/>
                    <a:p>
                      <a:pPr indent="0" lvl="0" marL="0" rtl="0" algn="ctr">
                        <a:spcBef>
                          <a:spcPts val="0"/>
                        </a:spcBef>
                        <a:spcAft>
                          <a:spcPts val="0"/>
                        </a:spcAft>
                        <a:buNone/>
                      </a:pPr>
                      <a:r>
                        <a:rPr b="1" lang="pt-BR" sz="1000">
                          <a:latin typeface="Montserrat"/>
                          <a:ea typeface="Montserrat"/>
                          <a:cs typeface="Montserrat"/>
                          <a:sym typeface="Montserrat"/>
                        </a:rPr>
                        <a:t>ITEM</a:t>
                      </a:r>
                      <a:endParaRPr b="1" sz="10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1000">
                          <a:latin typeface="Montserrat"/>
                          <a:ea typeface="Montserrat"/>
                          <a:cs typeface="Montserrat"/>
                          <a:sym typeface="Montserrat"/>
                        </a:rPr>
                        <a:t>IMAGEM</a:t>
                      </a:r>
                      <a:endParaRPr b="1" sz="1000">
                        <a:latin typeface="Montserrat"/>
                        <a:ea typeface="Montserrat"/>
                        <a:cs typeface="Montserrat"/>
                        <a:sym typeface="Montserrat"/>
                      </a:endParaRPr>
                    </a:p>
                  </a:txBody>
                  <a:tcPr marT="63500" marB="63500" marR="63500" marL="63500">
                    <a:solidFill>
                      <a:srgbClr val="C9DAF8"/>
                    </a:solidFill>
                  </a:tcPr>
                </a:tc>
                <a:tc>
                  <a:txBody>
                    <a:bodyPr/>
                    <a:lstStyle/>
                    <a:p>
                      <a:pPr indent="0" lvl="0" marL="0" rtl="0" algn="ctr">
                        <a:spcBef>
                          <a:spcPts val="0"/>
                        </a:spcBef>
                        <a:spcAft>
                          <a:spcPts val="0"/>
                        </a:spcAft>
                        <a:buNone/>
                      </a:pPr>
                      <a:r>
                        <a:rPr b="1" lang="pt-BR" sz="1000">
                          <a:latin typeface="Montserrat"/>
                          <a:ea typeface="Montserrat"/>
                          <a:cs typeface="Montserrat"/>
                          <a:sym typeface="Montserrat"/>
                        </a:rPr>
                        <a:t>VALOR UNITÁRIO</a:t>
                      </a:r>
                      <a:endParaRPr b="1" sz="1000">
                        <a:latin typeface="Montserrat"/>
                        <a:ea typeface="Montserrat"/>
                        <a:cs typeface="Montserrat"/>
                        <a:sym typeface="Montserrat"/>
                      </a:endParaRPr>
                    </a:p>
                  </a:txBody>
                  <a:tcPr marT="63500" marB="63500" marR="63500" marL="63500">
                    <a:solidFill>
                      <a:srgbClr val="C9DAF8"/>
                    </a:solidFill>
                  </a:tcPr>
                </a:tc>
              </a:tr>
              <a:tr h="1085775">
                <a:tc>
                  <a:txBody>
                    <a:bodyPr/>
                    <a:lstStyle/>
                    <a:p>
                      <a:pPr indent="0" lvl="0" marL="0" rtl="0" algn="l">
                        <a:lnSpc>
                          <a:spcPct val="105000"/>
                        </a:lnSpc>
                        <a:spcBef>
                          <a:spcPts val="0"/>
                        </a:spcBef>
                        <a:spcAft>
                          <a:spcPts val="0"/>
                        </a:spcAft>
                        <a:buNone/>
                      </a:pPr>
                      <a:r>
                        <a:rPr b="1" lang="pt-BR" sz="1200">
                          <a:latin typeface="Montserrat"/>
                          <a:ea typeface="Montserrat"/>
                          <a:cs typeface="Montserrat"/>
                          <a:sym typeface="Montserrat"/>
                        </a:rPr>
                        <a:t>Tagário</a:t>
                      </a:r>
                      <a:endParaRPr b="1" sz="12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05000"/>
                        </a:lnSpc>
                        <a:spcBef>
                          <a:spcPts val="0"/>
                        </a:spcBef>
                        <a:spcAft>
                          <a:spcPts val="0"/>
                        </a:spcAft>
                        <a:buNone/>
                      </a:pPr>
                      <a:r>
                        <a:t/>
                      </a:r>
                      <a:endParaRPr b="1" sz="12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R$ 240</a:t>
                      </a:r>
                      <a:endParaRPr sz="1100">
                        <a:latin typeface="Montserrat"/>
                        <a:ea typeface="Montserrat"/>
                        <a:cs typeface="Montserrat"/>
                        <a:sym typeface="Montserrat"/>
                      </a:endParaRPr>
                    </a:p>
                  </a:txBody>
                  <a:tcPr marT="63500" marB="63500" marR="63500" marL="63500"/>
                </a:tc>
              </a:tr>
              <a:tr h="1014175">
                <a:tc>
                  <a:txBody>
                    <a:bodyPr/>
                    <a:lstStyle/>
                    <a:p>
                      <a:pPr indent="0" lvl="0" marL="0" rtl="0" algn="l">
                        <a:lnSpc>
                          <a:spcPct val="115000"/>
                        </a:lnSpc>
                        <a:spcBef>
                          <a:spcPts val="0"/>
                        </a:spcBef>
                        <a:spcAft>
                          <a:spcPts val="0"/>
                        </a:spcAft>
                        <a:buNone/>
                      </a:pPr>
                      <a:r>
                        <a:rPr b="1" lang="pt-BR" sz="1200">
                          <a:latin typeface="Montserrat"/>
                          <a:ea typeface="Montserrat"/>
                          <a:cs typeface="Montserrat"/>
                          <a:sym typeface="Montserrat"/>
                        </a:rPr>
                        <a:t>Peças do Tagário</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Não é possível estimar porque depende de processo de impressão 3D, o que não podemos no momento.</a:t>
                      </a:r>
                      <a:endParaRPr sz="1100">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a:txBody>
                  <a:tcPr marT="63500" marB="63500" marR="63500" marL="63500"/>
                </a:tc>
              </a:tr>
              <a:tr h="828775">
                <a:tc>
                  <a:txBody>
                    <a:bodyPr/>
                    <a:lstStyle/>
                    <a:p>
                      <a:pPr indent="0" lvl="0" marL="0" rtl="0" algn="l">
                        <a:lnSpc>
                          <a:spcPct val="115000"/>
                        </a:lnSpc>
                        <a:spcBef>
                          <a:spcPts val="0"/>
                        </a:spcBef>
                        <a:spcAft>
                          <a:spcPts val="0"/>
                        </a:spcAft>
                        <a:buNone/>
                      </a:pPr>
                      <a:r>
                        <a:rPr b="1" lang="pt-BR" sz="1200">
                          <a:latin typeface="Montserrat"/>
                          <a:ea typeface="Montserrat"/>
                          <a:cs typeface="Montserrat"/>
                          <a:sym typeface="Montserrat"/>
                        </a:rPr>
                        <a:t>Tags RFID</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R$ 3,30</a:t>
                      </a:r>
                      <a:endParaRPr sz="1100">
                        <a:latin typeface="Montserrat"/>
                        <a:ea typeface="Montserrat"/>
                        <a:cs typeface="Montserrat"/>
                        <a:sym typeface="Montserrat"/>
                      </a:endParaRPr>
                    </a:p>
                  </a:txBody>
                  <a:tcPr marT="63500" marB="63500" marR="63500" marL="63500"/>
                </a:tc>
              </a:tr>
              <a:tr h="720650">
                <a:tc>
                  <a:txBody>
                    <a:bodyPr/>
                    <a:lstStyle/>
                    <a:p>
                      <a:pPr indent="0" lvl="0" marL="0" rtl="0" algn="l">
                        <a:lnSpc>
                          <a:spcPct val="115000"/>
                        </a:lnSpc>
                        <a:spcBef>
                          <a:spcPts val="0"/>
                        </a:spcBef>
                        <a:spcAft>
                          <a:spcPts val="0"/>
                        </a:spcAft>
                        <a:buNone/>
                      </a:pPr>
                      <a:r>
                        <a:rPr b="1" lang="pt-BR" sz="1200">
                          <a:latin typeface="Montserrat"/>
                          <a:ea typeface="Montserrat"/>
                          <a:cs typeface="Montserrat"/>
                          <a:sym typeface="Montserrat"/>
                        </a:rPr>
                        <a:t>Leitor RFID</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R$ 160</a:t>
                      </a:r>
                      <a:endParaRPr sz="1100">
                        <a:latin typeface="Montserrat"/>
                        <a:ea typeface="Montserrat"/>
                        <a:cs typeface="Montserrat"/>
                        <a:sym typeface="Montserrat"/>
                      </a:endParaRPr>
                    </a:p>
                  </a:txBody>
                  <a:tcPr marT="63500" marB="63500" marR="63500" marL="63500"/>
                </a:tc>
              </a:tr>
              <a:tr h="353450">
                <a:tc gridSpan="3">
                  <a:txBody>
                    <a:bodyPr/>
                    <a:lstStyle/>
                    <a:p>
                      <a:pPr indent="0" lvl="0" marL="0" rtl="0" algn="ctr">
                        <a:lnSpc>
                          <a:spcPct val="115000"/>
                        </a:lnSpc>
                        <a:spcBef>
                          <a:spcPts val="0"/>
                        </a:spcBef>
                        <a:spcAft>
                          <a:spcPts val="0"/>
                        </a:spcAft>
                        <a:buNone/>
                      </a:pPr>
                      <a:r>
                        <a:rPr b="1" lang="pt-BR">
                          <a:latin typeface="Montserrat"/>
                          <a:ea typeface="Montserrat"/>
                          <a:cs typeface="Montserrat"/>
                          <a:sym typeface="Montserrat"/>
                        </a:rPr>
                        <a:t>TOTAL (</a:t>
                      </a:r>
                      <a:r>
                        <a:rPr b="1" lang="pt-BR">
                          <a:solidFill>
                            <a:schemeClr val="dk1"/>
                          </a:solidFill>
                          <a:latin typeface="Montserrat"/>
                          <a:ea typeface="Montserrat"/>
                          <a:cs typeface="Montserrat"/>
                          <a:sym typeface="Montserrat"/>
                        </a:rPr>
                        <a:t>p</a:t>
                      </a:r>
                      <a:r>
                        <a:rPr b="1" lang="pt-BR">
                          <a:solidFill>
                            <a:schemeClr val="dk1"/>
                          </a:solidFill>
                          <a:latin typeface="Montserrat"/>
                          <a:ea typeface="Montserrat"/>
                          <a:cs typeface="Montserrat"/>
                          <a:sym typeface="Montserrat"/>
                        </a:rPr>
                        <a:t>or sala de aula com 30 alunos): a partir de </a:t>
                      </a:r>
                      <a:r>
                        <a:rPr b="1" lang="pt-BR">
                          <a:latin typeface="Montserrat"/>
                          <a:ea typeface="Montserrat"/>
                          <a:cs typeface="Montserrat"/>
                          <a:sym typeface="Montserrat"/>
                        </a:rPr>
                        <a:t>R$ 499</a:t>
                      </a:r>
                      <a:endParaRPr b="1">
                        <a:latin typeface="Montserrat"/>
                        <a:ea typeface="Montserrat"/>
                        <a:cs typeface="Montserrat"/>
                        <a:sym typeface="Montserrat"/>
                      </a:endParaRPr>
                    </a:p>
                  </a:txBody>
                  <a:tcPr marT="63500" marB="63500" marR="63500" marL="63500">
                    <a:solidFill>
                      <a:srgbClr val="C9DAF8"/>
                    </a:solidFill>
                  </a:tcPr>
                </a:tc>
                <a:tc hMerge="1"/>
                <a:tc hMerge="1"/>
              </a:tr>
            </a:tbl>
          </a:graphicData>
        </a:graphic>
      </p:graphicFrame>
      <p:pic>
        <p:nvPicPr>
          <p:cNvPr id="451" name="Google Shape;451;p47"/>
          <p:cNvPicPr preferRelativeResize="0"/>
          <p:nvPr/>
        </p:nvPicPr>
        <p:blipFill rotWithShape="1">
          <a:blip r:embed="rId3">
            <a:alphaModFix/>
          </a:blip>
          <a:srcRect b="9275" l="28428" r="26353" t="6937"/>
          <a:stretch/>
        </p:blipFill>
        <p:spPr>
          <a:xfrm>
            <a:off x="2904812" y="2931100"/>
            <a:ext cx="1192353" cy="1084900"/>
          </a:xfrm>
          <a:prstGeom prst="rect">
            <a:avLst/>
          </a:prstGeom>
          <a:noFill/>
          <a:ln>
            <a:noFill/>
          </a:ln>
        </p:spPr>
      </p:pic>
      <p:pic>
        <p:nvPicPr>
          <p:cNvPr id="452" name="Google Shape;452;p47"/>
          <p:cNvPicPr preferRelativeResize="0"/>
          <p:nvPr/>
        </p:nvPicPr>
        <p:blipFill rotWithShape="1">
          <a:blip r:embed="rId4">
            <a:alphaModFix/>
          </a:blip>
          <a:srcRect b="14663" l="25156" r="23846" t="21856"/>
          <a:stretch/>
        </p:blipFill>
        <p:spPr>
          <a:xfrm>
            <a:off x="2728262" y="4135688"/>
            <a:ext cx="1545475" cy="1084922"/>
          </a:xfrm>
          <a:prstGeom prst="rect">
            <a:avLst/>
          </a:prstGeom>
          <a:noFill/>
          <a:ln>
            <a:noFill/>
          </a:ln>
        </p:spPr>
      </p:pic>
      <p:pic>
        <p:nvPicPr>
          <p:cNvPr id="453" name="Google Shape;453;p47"/>
          <p:cNvPicPr preferRelativeResize="0"/>
          <p:nvPr/>
        </p:nvPicPr>
        <p:blipFill rotWithShape="1">
          <a:blip r:embed="rId5">
            <a:alphaModFix/>
          </a:blip>
          <a:srcRect b="12991" l="0" r="0" t="19939"/>
          <a:stretch/>
        </p:blipFill>
        <p:spPr>
          <a:xfrm>
            <a:off x="2428898" y="5340300"/>
            <a:ext cx="2153675" cy="814500"/>
          </a:xfrm>
          <a:prstGeom prst="rect">
            <a:avLst/>
          </a:prstGeom>
          <a:noFill/>
          <a:ln>
            <a:noFill/>
          </a:ln>
        </p:spPr>
      </p:pic>
      <p:sp>
        <p:nvSpPr>
          <p:cNvPr id="454" name="Google Shape;454;p47"/>
          <p:cNvSpPr txBox="1"/>
          <p:nvPr/>
        </p:nvSpPr>
        <p:spPr>
          <a:xfrm>
            <a:off x="2030400" y="1345725"/>
            <a:ext cx="4336200" cy="814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Segue abaixo o orçamento preliminar com valor estimado para cada item necessário para implementação da proposta.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pic>
        <p:nvPicPr>
          <p:cNvPr id="455" name="Google Shape;455;p47"/>
          <p:cNvPicPr preferRelativeResize="0"/>
          <p:nvPr/>
        </p:nvPicPr>
        <p:blipFill rotWithShape="1">
          <a:blip r:embed="rId6">
            <a:alphaModFix/>
          </a:blip>
          <a:srcRect b="29339" l="26461" r="27708" t="19916"/>
          <a:stretch/>
        </p:blipFill>
        <p:spPr>
          <a:xfrm>
            <a:off x="2847698" y="6334425"/>
            <a:ext cx="1306565" cy="814501"/>
          </a:xfrm>
          <a:prstGeom prst="rect">
            <a:avLst/>
          </a:prstGeom>
          <a:noFill/>
          <a:ln>
            <a:noFill/>
          </a:ln>
        </p:spPr>
      </p:pic>
      <p:sp>
        <p:nvSpPr>
          <p:cNvPr id="456" name="Google Shape;456;p4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p:nvPr/>
        </p:nvSpPr>
        <p:spPr>
          <a:xfrm>
            <a:off x="0" y="0"/>
            <a:ext cx="7560000" cy="21600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txBox="1"/>
          <p:nvPr/>
        </p:nvSpPr>
        <p:spPr>
          <a:xfrm>
            <a:off x="2030400" y="1512000"/>
            <a:ext cx="4255200" cy="43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7. </a:t>
            </a:r>
            <a:r>
              <a:rPr b="1" lang="pt-BR" sz="1800">
                <a:latin typeface="Montserrat"/>
                <a:ea typeface="Montserrat"/>
                <a:cs typeface="Montserrat"/>
                <a:sym typeface="Montserrat"/>
              </a:rPr>
              <a:t>VALIDAÇÃO COM O CLIENTE</a:t>
            </a:r>
            <a:endParaRPr b="1" sz="1800">
              <a:latin typeface="Montserrat"/>
              <a:ea typeface="Montserrat"/>
              <a:cs typeface="Montserrat"/>
              <a:sym typeface="Montserrat"/>
            </a:endParaRPr>
          </a:p>
        </p:txBody>
      </p:sp>
      <p:sp>
        <p:nvSpPr>
          <p:cNvPr id="463" name="Google Shape;463;p48"/>
          <p:cNvSpPr txBox="1"/>
          <p:nvPr/>
        </p:nvSpPr>
        <p:spPr>
          <a:xfrm>
            <a:off x="1836000" y="2246425"/>
            <a:ext cx="4560000" cy="1379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1200">
                <a:latin typeface="Montserrat"/>
                <a:ea typeface="Montserrat"/>
                <a:cs typeface="Montserrat"/>
                <a:sym typeface="Montserrat"/>
              </a:rPr>
              <a:t>Após a conclusão do protótipo de alta resolução, testes técnicos e com usuário e aprimoramentos baseados no feedback, partiu-se para a validação com o cliente, representado pela Product Owner Anna Gabriela, da CESAR School. A resposta foi positiva e, com isso, acredita-se que o projeto atendeu as expectativas e necessidades do cliente.</a:t>
            </a:r>
            <a:endParaRPr sz="1200">
              <a:latin typeface="Montserrat"/>
              <a:ea typeface="Montserrat"/>
              <a:cs typeface="Montserrat"/>
              <a:sym typeface="Montserrat"/>
            </a:endParaRPr>
          </a:p>
        </p:txBody>
      </p:sp>
      <p:sp>
        <p:nvSpPr>
          <p:cNvPr id="464" name="Google Shape;464;p48"/>
          <p:cNvSpPr txBox="1"/>
          <p:nvPr/>
        </p:nvSpPr>
        <p:spPr>
          <a:xfrm>
            <a:off x="1725600" y="7818450"/>
            <a:ext cx="4560000" cy="70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Montserrat"/>
                <a:ea typeface="Montserrat"/>
                <a:cs typeface="Montserrat"/>
                <a:sym typeface="Montserrat"/>
              </a:rPr>
              <a:t>Captura de tela </a:t>
            </a:r>
            <a:r>
              <a:rPr lang="pt-BR" sz="800">
                <a:latin typeface="Montserrat"/>
                <a:ea typeface="Montserrat"/>
                <a:cs typeface="Montserrat"/>
                <a:sym typeface="Montserrat"/>
              </a:rPr>
              <a:t> da conversa com a P.O. validando a proposta de solução</a:t>
            </a:r>
            <a:r>
              <a:rPr lang="pt-BR" sz="800"/>
              <a:t>.</a:t>
            </a:r>
            <a:endParaRPr sz="800"/>
          </a:p>
          <a:p>
            <a:pPr indent="0" lvl="0" marL="0" rtl="0" algn="r">
              <a:spcBef>
                <a:spcPts val="0"/>
              </a:spcBef>
              <a:spcAft>
                <a:spcPts val="0"/>
              </a:spcAft>
              <a:buNone/>
            </a:pPr>
            <a:r>
              <a:rPr lang="pt-BR" sz="800">
                <a:latin typeface="Montserrat"/>
                <a:ea typeface="Montserrat"/>
                <a:cs typeface="Montserrat"/>
                <a:sym typeface="Montserrat"/>
              </a:rPr>
              <a:t>Realizada dia 30/06/2020</a:t>
            </a:r>
            <a:endParaRPr sz="800">
              <a:latin typeface="Montserrat"/>
              <a:ea typeface="Montserrat"/>
              <a:cs typeface="Montserrat"/>
              <a:sym typeface="Montserrat"/>
            </a:endParaRPr>
          </a:p>
          <a:p>
            <a:pPr indent="0" lvl="0" marL="0" rtl="0" algn="r">
              <a:spcBef>
                <a:spcPts val="0"/>
              </a:spcBef>
              <a:spcAft>
                <a:spcPts val="0"/>
              </a:spcAft>
              <a:buNone/>
            </a:pPr>
            <a:r>
              <a:t/>
            </a:r>
            <a:endParaRPr/>
          </a:p>
        </p:txBody>
      </p:sp>
      <p:pic>
        <p:nvPicPr>
          <p:cNvPr id="465" name="Google Shape;465;p48"/>
          <p:cNvPicPr preferRelativeResize="0"/>
          <p:nvPr/>
        </p:nvPicPr>
        <p:blipFill rotWithShape="1">
          <a:blip r:embed="rId3">
            <a:alphaModFix/>
          </a:blip>
          <a:srcRect b="52012" l="0" r="0" t="5172"/>
          <a:stretch/>
        </p:blipFill>
        <p:spPr>
          <a:xfrm>
            <a:off x="1842813" y="3712549"/>
            <a:ext cx="4416775" cy="4095674"/>
          </a:xfrm>
          <a:prstGeom prst="rect">
            <a:avLst/>
          </a:prstGeom>
          <a:noFill/>
          <a:ln>
            <a:noFill/>
          </a:ln>
        </p:spPr>
      </p:pic>
      <p:sp>
        <p:nvSpPr>
          <p:cNvPr id="466" name="Google Shape;466;p4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p:nvPr/>
        </p:nvSpPr>
        <p:spPr>
          <a:xfrm>
            <a:off x="0" y="1462350"/>
            <a:ext cx="7560000" cy="9229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73" name="Google Shape;473;p49"/>
          <p:cNvSpPr txBox="1"/>
          <p:nvPr/>
        </p:nvSpPr>
        <p:spPr>
          <a:xfrm>
            <a:off x="2030400" y="2309150"/>
            <a:ext cx="4336200" cy="19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2400">
                <a:solidFill>
                  <a:schemeClr val="dk1"/>
                </a:solidFill>
                <a:latin typeface="Montserrat"/>
                <a:ea typeface="Montserrat"/>
                <a:cs typeface="Montserrat"/>
                <a:sym typeface="Montserrat"/>
              </a:rPr>
              <a:t>ANEXOS</a:t>
            </a:r>
            <a:endParaRPr b="1" sz="2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457200" lvl="0" marL="0" rtl="0" algn="just">
              <a:spcBef>
                <a:spcPts val="0"/>
              </a:spcBef>
              <a:spcAft>
                <a:spcPts val="0"/>
              </a:spcAft>
              <a:buNone/>
            </a:pPr>
            <a:r>
              <a:rPr lang="pt-BR" sz="1200">
                <a:solidFill>
                  <a:schemeClr val="dk1"/>
                </a:solidFill>
                <a:latin typeface="Montserrat"/>
                <a:ea typeface="Montserrat"/>
                <a:cs typeface="Montserrat"/>
                <a:sym typeface="Montserrat"/>
              </a:rPr>
              <a:t>No link a seguir, a pasta do Google Drive com todos os arquivos que dizem respeito à última parte de desenvolvimento do projeto.</a:t>
            </a:r>
            <a:endParaRPr sz="1200">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u="sng">
                <a:solidFill>
                  <a:srgbClr val="3C78D8"/>
                </a:solidFill>
                <a:latin typeface="Montserrat"/>
                <a:ea typeface="Montserrat"/>
                <a:cs typeface="Montserrat"/>
                <a:sym typeface="Montserrat"/>
              </a:rPr>
              <a:t>https://drive.google.com/drive/folders/1FDKD_afMnK_4qqhjWLhmaED38F5lF71g?usp=sharing</a:t>
            </a:r>
            <a:endParaRPr sz="1200" u="sng">
              <a:solidFill>
                <a:srgbClr val="3C78D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3C78D8"/>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474" name="Google Shape;474;p4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p:nvPr/>
        </p:nvSpPr>
        <p:spPr>
          <a:xfrm>
            <a:off x="-9450" y="2172975"/>
            <a:ext cx="7578900" cy="4170600"/>
          </a:xfrm>
          <a:prstGeom prst="rect">
            <a:avLst/>
          </a:prstGeom>
          <a:solidFill>
            <a:srgbClr val="5EBBC4"/>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83" name="Google Shape;83;p16"/>
          <p:cNvSpPr txBox="1"/>
          <p:nvPr/>
        </p:nvSpPr>
        <p:spPr>
          <a:xfrm>
            <a:off x="1271100" y="1325250"/>
            <a:ext cx="49464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600">
                <a:latin typeface="Montserrat"/>
                <a:ea typeface="Montserrat"/>
                <a:cs typeface="Montserrat"/>
                <a:sym typeface="Montserrat"/>
              </a:rPr>
              <a:t>EQUIPE</a:t>
            </a:r>
            <a:endParaRPr b="1" sz="3600">
              <a:latin typeface="Montserrat"/>
              <a:ea typeface="Montserrat"/>
              <a:cs typeface="Montserrat"/>
              <a:sym typeface="Montserrat"/>
            </a:endParaRPr>
          </a:p>
        </p:txBody>
      </p:sp>
      <p:sp>
        <p:nvSpPr>
          <p:cNvPr id="84" name="Google Shape;84;p16"/>
          <p:cNvSpPr txBox="1"/>
          <p:nvPr/>
        </p:nvSpPr>
        <p:spPr>
          <a:xfrm>
            <a:off x="3560100" y="6493350"/>
            <a:ext cx="3444600" cy="3448200"/>
          </a:xfrm>
          <a:prstGeom prst="rect">
            <a:avLst/>
          </a:prstGeom>
          <a:noFill/>
          <a:ln>
            <a:noFill/>
          </a:ln>
        </p:spPr>
        <p:txBody>
          <a:bodyPr anchorCtr="0" anchor="t" bIns="91425" lIns="91425" spcFirstLastPara="1" rIns="91425" wrap="square" tIns="91425">
            <a:noAutofit/>
          </a:bodyPr>
          <a:lstStyle/>
          <a:p>
            <a:pPr indent="0" lvl="0" marL="0" rtl="0" algn="r">
              <a:lnSpc>
                <a:spcPct val="30000"/>
              </a:lnSpc>
              <a:spcBef>
                <a:spcPts val="1100"/>
              </a:spcBef>
              <a:spcAft>
                <a:spcPts val="0"/>
              </a:spcAft>
              <a:buClr>
                <a:schemeClr val="dk1"/>
              </a:buClr>
              <a:buSzPts val="1100"/>
              <a:buFont typeface="Arial"/>
              <a:buNone/>
            </a:pPr>
            <a:r>
              <a:rPr b="1" i="1" lang="pt-BR" sz="1100">
                <a:latin typeface="Montserrat"/>
                <a:ea typeface="Montserrat"/>
                <a:cs typeface="Montserrat"/>
                <a:sym typeface="Montserrat"/>
              </a:rPr>
              <a:t>GRUPO A - 2020.1</a:t>
            </a:r>
            <a:endParaRPr b="1" i="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Alunos:</a:t>
            </a:r>
            <a:endParaRPr b="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Afonso dos Santos (ahs@cesar.school)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Bruno Ramos (bsr@cesar.school)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Gabriel Parísio (gops@cesar.school)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Guilherme Agra (gfaa@cesar.school)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Isadora Candine (ilcm@cesar.school)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Liliane Barros (lcpb@cesar.school)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Lucca Borborema (lsb@cesar.school)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Maria Laura de Farias (mllfs@cesar.school)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None/>
            </a:pPr>
            <a:r>
              <a:rPr lang="pt-BR" sz="1100">
                <a:latin typeface="Montserrat"/>
                <a:ea typeface="Montserrat"/>
                <a:cs typeface="Montserrat"/>
                <a:sym typeface="Montserrat"/>
              </a:rPr>
              <a:t>Victor Miranda (vcm@cesar.school)</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Orientadores</a:t>
            </a:r>
            <a:r>
              <a:rPr lang="pt-BR"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r">
              <a:lnSpc>
                <a:spcPct val="30000"/>
              </a:lnSpc>
              <a:spcBef>
                <a:spcPts val="1100"/>
              </a:spcBef>
              <a:spcAft>
                <a:spcPts val="0"/>
              </a:spcAft>
              <a:buNone/>
            </a:pPr>
            <a:r>
              <a:rPr lang="pt-BR" sz="1100">
                <a:latin typeface="Montserrat"/>
                <a:ea typeface="Montserrat"/>
                <a:cs typeface="Montserrat"/>
                <a:sym typeface="Montserrat"/>
              </a:rPr>
              <a:t>Nilson Soares e Everton Dias</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t/>
            </a:r>
            <a:endParaRPr b="1"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b="1" lang="pt-BR" sz="1100">
                <a:latin typeface="Montserrat"/>
                <a:ea typeface="Montserrat"/>
                <a:cs typeface="Montserrat"/>
                <a:sym typeface="Montserrat"/>
              </a:rPr>
              <a:t>Product Owner</a:t>
            </a:r>
            <a:r>
              <a:rPr lang="pt-BR"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r">
              <a:lnSpc>
                <a:spcPct val="30000"/>
              </a:lnSpc>
              <a:spcBef>
                <a:spcPts val="1100"/>
              </a:spcBef>
              <a:spcAft>
                <a:spcPts val="0"/>
              </a:spcAft>
              <a:buClr>
                <a:schemeClr val="dk1"/>
              </a:buClr>
              <a:buSzPts val="1100"/>
              <a:buFont typeface="Arial"/>
              <a:buNone/>
            </a:pPr>
            <a:r>
              <a:rPr lang="pt-BR" sz="1100">
                <a:latin typeface="Montserrat"/>
                <a:ea typeface="Montserrat"/>
                <a:cs typeface="Montserrat"/>
                <a:sym typeface="Montserrat"/>
              </a:rPr>
              <a:t>Anna Gabriela</a:t>
            </a:r>
            <a:endParaRPr sz="1100">
              <a:latin typeface="Montserrat"/>
              <a:ea typeface="Montserrat"/>
              <a:cs typeface="Montserrat"/>
              <a:sym typeface="Montserrat"/>
            </a:endParaRPr>
          </a:p>
          <a:p>
            <a:pPr indent="0" lvl="0" marL="0" rtl="0" algn="l">
              <a:lnSpc>
                <a:spcPct val="30000"/>
              </a:lnSpc>
              <a:spcBef>
                <a:spcPts val="1100"/>
              </a:spcBef>
              <a:spcAft>
                <a:spcPts val="1100"/>
              </a:spcAft>
              <a:buNone/>
            </a:pPr>
            <a:r>
              <a:t/>
            </a:r>
            <a:endParaRPr>
              <a:latin typeface="Montserrat"/>
              <a:ea typeface="Montserrat"/>
              <a:cs typeface="Montserrat"/>
              <a:sym typeface="Montserrat"/>
            </a:endParaRPr>
          </a:p>
        </p:txBody>
      </p:sp>
      <p:sp>
        <p:nvSpPr>
          <p:cNvPr id="85" name="Google Shape;85;p16"/>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pt-BR"/>
              <a:t>4</a:t>
            </a:r>
            <a:endParaRPr/>
          </a:p>
        </p:txBody>
      </p:sp>
      <p:sp>
        <p:nvSpPr>
          <p:cNvPr id="86" name="Google Shape;86;p16"/>
          <p:cNvSpPr/>
          <p:nvPr/>
        </p:nvSpPr>
        <p:spPr>
          <a:xfrm>
            <a:off x="1556650"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062088"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4556613"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6051150"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7625" y="23077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6"/>
          <p:cNvPicPr preferRelativeResize="0"/>
          <p:nvPr/>
        </p:nvPicPr>
        <p:blipFill rotWithShape="1">
          <a:blip r:embed="rId3">
            <a:alphaModFix/>
          </a:blip>
          <a:srcRect b="0" l="10161" r="14841" t="0"/>
          <a:stretch/>
        </p:blipFill>
        <p:spPr>
          <a:xfrm>
            <a:off x="1554863" y="2307750"/>
            <a:ext cx="1440000" cy="1440000"/>
          </a:xfrm>
          <a:prstGeom prst="ellipse">
            <a:avLst/>
          </a:prstGeom>
          <a:noFill/>
          <a:ln>
            <a:noFill/>
          </a:ln>
        </p:spPr>
      </p:pic>
      <p:pic>
        <p:nvPicPr>
          <p:cNvPr id="92" name="Google Shape;92;p16"/>
          <p:cNvPicPr preferRelativeResize="0"/>
          <p:nvPr/>
        </p:nvPicPr>
        <p:blipFill rotWithShape="1">
          <a:blip r:embed="rId4">
            <a:alphaModFix/>
          </a:blip>
          <a:srcRect b="0" l="6963" r="16261" t="0"/>
          <a:stretch/>
        </p:blipFill>
        <p:spPr>
          <a:xfrm>
            <a:off x="56650" y="2307750"/>
            <a:ext cx="1440000" cy="1440000"/>
          </a:xfrm>
          <a:prstGeom prst="ellipse">
            <a:avLst/>
          </a:prstGeom>
          <a:noFill/>
          <a:ln>
            <a:noFill/>
          </a:ln>
        </p:spPr>
      </p:pic>
      <p:pic>
        <p:nvPicPr>
          <p:cNvPr id="93" name="Google Shape;93;p16"/>
          <p:cNvPicPr preferRelativeResize="0"/>
          <p:nvPr/>
        </p:nvPicPr>
        <p:blipFill rotWithShape="1">
          <a:blip r:embed="rId5">
            <a:alphaModFix/>
          </a:blip>
          <a:srcRect b="0" l="11458" r="13550" t="0"/>
          <a:stretch/>
        </p:blipFill>
        <p:spPr>
          <a:xfrm>
            <a:off x="3056625" y="2307750"/>
            <a:ext cx="1440000" cy="1440000"/>
          </a:xfrm>
          <a:prstGeom prst="ellipse">
            <a:avLst/>
          </a:prstGeom>
          <a:noFill/>
          <a:ln>
            <a:noFill/>
          </a:ln>
        </p:spPr>
      </p:pic>
      <p:sp>
        <p:nvSpPr>
          <p:cNvPr id="94" name="Google Shape;94;p16"/>
          <p:cNvSpPr/>
          <p:nvPr/>
        </p:nvSpPr>
        <p:spPr>
          <a:xfrm>
            <a:off x="466725"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182275"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897850"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5564800" y="4400550"/>
            <a:ext cx="1440000" cy="1440000"/>
          </a:xfrm>
          <a:prstGeom prst="ellipse">
            <a:avLst/>
          </a:prstGeom>
          <a:solidFill>
            <a:srgbClr val="CFE8EF"/>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rotWithShape="1">
          <a:blip r:embed="rId6">
            <a:alphaModFix/>
          </a:blip>
          <a:srcRect b="0" l="14840" r="10168" t="0"/>
          <a:stretch/>
        </p:blipFill>
        <p:spPr>
          <a:xfrm>
            <a:off x="2182275" y="4400550"/>
            <a:ext cx="1440000" cy="1440000"/>
          </a:xfrm>
          <a:prstGeom prst="ellipse">
            <a:avLst/>
          </a:prstGeom>
          <a:noFill/>
          <a:ln>
            <a:noFill/>
          </a:ln>
        </p:spPr>
      </p:pic>
      <p:pic>
        <p:nvPicPr>
          <p:cNvPr id="99" name="Google Shape;99;p16"/>
          <p:cNvPicPr preferRelativeResize="0"/>
          <p:nvPr/>
        </p:nvPicPr>
        <p:blipFill rotWithShape="1">
          <a:blip r:embed="rId7">
            <a:alphaModFix/>
          </a:blip>
          <a:srcRect b="0" l="12990" r="12053" t="0"/>
          <a:stretch/>
        </p:blipFill>
        <p:spPr>
          <a:xfrm>
            <a:off x="466700" y="4400550"/>
            <a:ext cx="1440000" cy="1440000"/>
          </a:xfrm>
          <a:prstGeom prst="ellipse">
            <a:avLst/>
          </a:prstGeom>
          <a:noFill/>
          <a:ln>
            <a:noFill/>
          </a:ln>
        </p:spPr>
      </p:pic>
      <p:pic>
        <p:nvPicPr>
          <p:cNvPr id="100" name="Google Shape;100;p16"/>
          <p:cNvPicPr preferRelativeResize="0"/>
          <p:nvPr/>
        </p:nvPicPr>
        <p:blipFill rotWithShape="1">
          <a:blip r:embed="rId8">
            <a:alphaModFix/>
          </a:blip>
          <a:srcRect b="0" l="17172" r="18027" t="13584"/>
          <a:stretch/>
        </p:blipFill>
        <p:spPr>
          <a:xfrm>
            <a:off x="5564800" y="4400550"/>
            <a:ext cx="1440000" cy="1440000"/>
          </a:xfrm>
          <a:prstGeom prst="ellipse">
            <a:avLst/>
          </a:prstGeom>
          <a:noFill/>
          <a:ln>
            <a:noFill/>
          </a:ln>
        </p:spPr>
      </p:pic>
      <p:pic>
        <p:nvPicPr>
          <p:cNvPr id="101" name="Google Shape;101;p16"/>
          <p:cNvPicPr preferRelativeResize="0"/>
          <p:nvPr/>
        </p:nvPicPr>
        <p:blipFill rotWithShape="1">
          <a:blip r:embed="rId9">
            <a:alphaModFix/>
          </a:blip>
          <a:srcRect b="0" l="15529" r="18104" t="11371"/>
          <a:stretch/>
        </p:blipFill>
        <p:spPr>
          <a:xfrm>
            <a:off x="4553888" y="2307750"/>
            <a:ext cx="1440000" cy="1440000"/>
          </a:xfrm>
          <a:prstGeom prst="ellipse">
            <a:avLst/>
          </a:prstGeom>
          <a:noFill/>
          <a:ln>
            <a:noFill/>
          </a:ln>
        </p:spPr>
      </p:pic>
      <p:pic>
        <p:nvPicPr>
          <p:cNvPr id="102" name="Google Shape;102;p16"/>
          <p:cNvPicPr preferRelativeResize="0"/>
          <p:nvPr/>
        </p:nvPicPr>
        <p:blipFill rotWithShape="1">
          <a:blip r:embed="rId10">
            <a:alphaModFix/>
          </a:blip>
          <a:srcRect b="0" l="14848" r="10161" t="0"/>
          <a:stretch/>
        </p:blipFill>
        <p:spPr>
          <a:xfrm>
            <a:off x="6051138" y="2307750"/>
            <a:ext cx="1440000" cy="1440000"/>
          </a:xfrm>
          <a:prstGeom prst="ellipse">
            <a:avLst/>
          </a:prstGeom>
          <a:noFill/>
          <a:ln>
            <a:noFill/>
          </a:ln>
        </p:spPr>
      </p:pic>
      <p:sp>
        <p:nvSpPr>
          <p:cNvPr id="103" name="Google Shape;103;p16"/>
          <p:cNvSpPr txBox="1"/>
          <p:nvPr/>
        </p:nvSpPr>
        <p:spPr>
          <a:xfrm>
            <a:off x="47625" y="3752850"/>
            <a:ext cx="1552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Afonso dos Santos</a:t>
            </a:r>
            <a:endParaRPr b="1" sz="1100">
              <a:latin typeface="Montserrat"/>
              <a:ea typeface="Montserrat"/>
              <a:cs typeface="Montserrat"/>
              <a:sym typeface="Montserrat"/>
            </a:endParaRPr>
          </a:p>
        </p:txBody>
      </p:sp>
      <p:sp>
        <p:nvSpPr>
          <p:cNvPr id="104" name="Google Shape;104;p16"/>
          <p:cNvSpPr txBox="1"/>
          <p:nvPr/>
        </p:nvSpPr>
        <p:spPr>
          <a:xfrm>
            <a:off x="1685100" y="3752850"/>
            <a:ext cx="132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Gabriel Parísio</a:t>
            </a:r>
            <a:endParaRPr b="1" sz="1100">
              <a:latin typeface="Montserrat"/>
              <a:ea typeface="Montserrat"/>
              <a:cs typeface="Montserrat"/>
              <a:sym typeface="Montserrat"/>
            </a:endParaRPr>
          </a:p>
        </p:txBody>
      </p:sp>
      <p:sp>
        <p:nvSpPr>
          <p:cNvPr id="105" name="Google Shape;105;p16"/>
          <p:cNvSpPr txBox="1"/>
          <p:nvPr/>
        </p:nvSpPr>
        <p:spPr>
          <a:xfrm>
            <a:off x="3118650" y="3752850"/>
            <a:ext cx="1383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Guilherme Agra</a:t>
            </a:r>
            <a:endParaRPr b="1" sz="1100">
              <a:latin typeface="Montserrat"/>
              <a:ea typeface="Montserrat"/>
              <a:cs typeface="Montserrat"/>
              <a:sym typeface="Montserrat"/>
            </a:endParaRPr>
          </a:p>
        </p:txBody>
      </p:sp>
      <p:sp>
        <p:nvSpPr>
          <p:cNvPr id="106" name="Google Shape;106;p16"/>
          <p:cNvSpPr txBox="1"/>
          <p:nvPr/>
        </p:nvSpPr>
        <p:spPr>
          <a:xfrm>
            <a:off x="4640100" y="3752850"/>
            <a:ext cx="13833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Isadora Candine</a:t>
            </a:r>
            <a:endParaRPr b="1" sz="1100">
              <a:latin typeface="Montserrat"/>
              <a:ea typeface="Montserrat"/>
              <a:cs typeface="Montserrat"/>
              <a:sym typeface="Montserrat"/>
            </a:endParaRPr>
          </a:p>
        </p:txBody>
      </p:sp>
      <p:sp>
        <p:nvSpPr>
          <p:cNvPr id="107" name="Google Shape;107;p16"/>
          <p:cNvSpPr txBox="1"/>
          <p:nvPr/>
        </p:nvSpPr>
        <p:spPr>
          <a:xfrm>
            <a:off x="6051150" y="3752850"/>
            <a:ext cx="1507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Lucca Borborema</a:t>
            </a:r>
            <a:endParaRPr b="1" sz="1100">
              <a:latin typeface="Montserrat"/>
              <a:ea typeface="Montserrat"/>
              <a:cs typeface="Montserrat"/>
              <a:sym typeface="Montserrat"/>
            </a:endParaRPr>
          </a:p>
        </p:txBody>
      </p:sp>
      <p:sp>
        <p:nvSpPr>
          <p:cNvPr id="108" name="Google Shape;108;p16"/>
          <p:cNvSpPr txBox="1"/>
          <p:nvPr/>
        </p:nvSpPr>
        <p:spPr>
          <a:xfrm>
            <a:off x="627425" y="5814975"/>
            <a:ext cx="132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Bruno Ramos</a:t>
            </a:r>
            <a:endParaRPr b="1" sz="1100">
              <a:latin typeface="Montserrat"/>
              <a:ea typeface="Montserrat"/>
              <a:cs typeface="Montserrat"/>
              <a:sym typeface="Montserrat"/>
            </a:endParaRPr>
          </a:p>
        </p:txBody>
      </p:sp>
      <p:sp>
        <p:nvSpPr>
          <p:cNvPr id="109" name="Google Shape;109;p16"/>
          <p:cNvSpPr txBox="1"/>
          <p:nvPr/>
        </p:nvSpPr>
        <p:spPr>
          <a:xfrm>
            <a:off x="2344000" y="5814975"/>
            <a:ext cx="1326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Liliane Barros</a:t>
            </a:r>
            <a:endParaRPr b="1" sz="1100">
              <a:latin typeface="Montserrat"/>
              <a:ea typeface="Montserrat"/>
              <a:cs typeface="Montserrat"/>
              <a:sym typeface="Montserrat"/>
            </a:endParaRPr>
          </a:p>
        </p:txBody>
      </p:sp>
      <p:sp>
        <p:nvSpPr>
          <p:cNvPr id="110" name="Google Shape;110;p16"/>
          <p:cNvSpPr txBox="1"/>
          <p:nvPr/>
        </p:nvSpPr>
        <p:spPr>
          <a:xfrm>
            <a:off x="5688625" y="5814975"/>
            <a:ext cx="13833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Victor Miranda</a:t>
            </a:r>
            <a:endParaRPr b="1" sz="1100">
              <a:latin typeface="Montserrat"/>
              <a:ea typeface="Montserrat"/>
              <a:cs typeface="Montserrat"/>
              <a:sym typeface="Montserrat"/>
            </a:endParaRPr>
          </a:p>
        </p:txBody>
      </p:sp>
      <p:sp>
        <p:nvSpPr>
          <p:cNvPr id="111" name="Google Shape;111;p16"/>
          <p:cNvSpPr txBox="1"/>
          <p:nvPr/>
        </p:nvSpPr>
        <p:spPr>
          <a:xfrm>
            <a:off x="4032088" y="5814975"/>
            <a:ext cx="11715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latin typeface="Montserrat"/>
                <a:ea typeface="Montserrat"/>
                <a:cs typeface="Montserrat"/>
                <a:sym typeface="Montserrat"/>
              </a:rPr>
              <a:t>Maria Laura Farias</a:t>
            </a:r>
            <a:endParaRPr b="1" sz="1100">
              <a:latin typeface="Montserrat"/>
              <a:ea typeface="Montserrat"/>
              <a:cs typeface="Montserrat"/>
              <a:sym typeface="Montserrat"/>
            </a:endParaRPr>
          </a:p>
        </p:txBody>
      </p:sp>
      <p:sp>
        <p:nvSpPr>
          <p:cNvPr id="112" name="Google Shape;112;p16"/>
          <p:cNvSpPr/>
          <p:nvPr/>
        </p:nvSpPr>
        <p:spPr>
          <a:xfrm>
            <a:off x="1188000" y="1382400"/>
            <a:ext cx="83100" cy="628500"/>
          </a:xfrm>
          <a:prstGeom prst="rect">
            <a:avLst/>
          </a:prstGeom>
          <a:solidFill>
            <a:srgbClr val="5EBBC4"/>
          </a:solidFill>
          <a:ln cap="flat" cmpd="sng" w="9525">
            <a:solidFill>
              <a:srgbClr val="5EB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6"/>
          <p:cNvPicPr preferRelativeResize="0"/>
          <p:nvPr/>
        </p:nvPicPr>
        <p:blipFill rotWithShape="1">
          <a:blip r:embed="rId11">
            <a:alphaModFix/>
          </a:blip>
          <a:srcRect b="0" l="14614" r="10321" t="0"/>
          <a:stretch/>
        </p:blipFill>
        <p:spPr>
          <a:xfrm>
            <a:off x="3897850" y="4288050"/>
            <a:ext cx="1507200" cy="1552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p:nvPr/>
        </p:nvSpPr>
        <p:spPr>
          <a:xfrm>
            <a:off x="0" y="4796400"/>
            <a:ext cx="7560000" cy="589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Montserrat"/>
              <a:ea typeface="Montserrat"/>
              <a:cs typeface="Montserrat"/>
              <a:sym typeface="Montserrat"/>
            </a:endParaRPr>
          </a:p>
        </p:txBody>
      </p:sp>
      <p:sp>
        <p:nvSpPr>
          <p:cNvPr id="119" name="Google Shape;119;p17"/>
          <p:cNvSpPr txBox="1"/>
          <p:nvPr/>
        </p:nvSpPr>
        <p:spPr>
          <a:xfrm>
            <a:off x="1800000" y="3798000"/>
            <a:ext cx="4680000" cy="998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Montserrat"/>
              <a:buAutoNum type="arabicPeriod"/>
            </a:pPr>
            <a:r>
              <a:rPr b="1" lang="pt-BR" sz="2400">
                <a:solidFill>
                  <a:schemeClr val="dk1"/>
                </a:solidFill>
                <a:latin typeface="Montserrat"/>
                <a:ea typeface="Montserrat"/>
                <a:cs typeface="Montserrat"/>
                <a:sym typeface="Montserrat"/>
              </a:rPr>
              <a:t>PROTÓTIPO </a:t>
            </a:r>
            <a:endParaRPr b="1" sz="2400">
              <a:solidFill>
                <a:schemeClr val="dk1"/>
              </a:solidFill>
              <a:latin typeface="Montserrat"/>
              <a:ea typeface="Montserrat"/>
              <a:cs typeface="Montserrat"/>
              <a:sym typeface="Montserrat"/>
            </a:endParaRPr>
          </a:p>
          <a:p>
            <a:pPr indent="0" lvl="0" marL="0" rtl="0" algn="l">
              <a:spcBef>
                <a:spcPts val="0"/>
              </a:spcBef>
              <a:spcAft>
                <a:spcPts val="0"/>
              </a:spcAft>
              <a:buNone/>
            </a:pPr>
            <a:r>
              <a:rPr b="1" lang="pt-BR" sz="2400">
                <a:solidFill>
                  <a:schemeClr val="dk1"/>
                </a:solidFill>
                <a:latin typeface="Montserrat"/>
                <a:ea typeface="Montserrat"/>
                <a:cs typeface="Montserrat"/>
                <a:sym typeface="Montserrat"/>
              </a:rPr>
              <a:t>DE ALTA FIDELIDADE</a:t>
            </a:r>
            <a:endParaRPr b="1" sz="4200">
              <a:latin typeface="Montserrat"/>
              <a:ea typeface="Montserrat"/>
              <a:cs typeface="Montserrat"/>
              <a:sym typeface="Montserrat"/>
            </a:endParaRPr>
          </a:p>
        </p:txBody>
      </p:sp>
      <p:sp>
        <p:nvSpPr>
          <p:cNvPr id="120" name="Google Shape;120;p17"/>
          <p:cNvSpPr txBox="1"/>
          <p:nvPr/>
        </p:nvSpPr>
        <p:spPr>
          <a:xfrm>
            <a:off x="1879175" y="4874500"/>
            <a:ext cx="4600800" cy="51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solidFill>
                  <a:schemeClr val="dk1"/>
                </a:solidFill>
                <a:latin typeface="Montserrat"/>
                <a:ea typeface="Montserrat"/>
                <a:cs typeface="Montserrat"/>
                <a:sym typeface="Montserrat"/>
              </a:rPr>
              <a:t>1.1 PROPOSTA DE SOLUÇÃO</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3600">
              <a:latin typeface="Montserrat"/>
              <a:ea typeface="Montserrat"/>
              <a:cs typeface="Montserrat"/>
              <a:sym typeface="Montserrat"/>
            </a:endParaRPr>
          </a:p>
        </p:txBody>
      </p:sp>
      <p:sp>
        <p:nvSpPr>
          <p:cNvPr id="121" name="Google Shape;121;p17"/>
          <p:cNvSpPr txBox="1"/>
          <p:nvPr/>
        </p:nvSpPr>
        <p:spPr>
          <a:xfrm>
            <a:off x="2120200" y="7293350"/>
            <a:ext cx="4680000" cy="51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2400">
              <a:latin typeface="Montserrat"/>
              <a:ea typeface="Montserrat"/>
              <a:cs typeface="Montserrat"/>
              <a:sym typeface="Montserrat"/>
            </a:endParaRPr>
          </a:p>
        </p:txBody>
      </p:sp>
      <p:sp>
        <p:nvSpPr>
          <p:cNvPr id="122" name="Google Shape;122;p17"/>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23" name="Google Shape;123;p17"/>
          <p:cNvSpPr txBox="1"/>
          <p:nvPr/>
        </p:nvSpPr>
        <p:spPr>
          <a:xfrm>
            <a:off x="1879175" y="5465550"/>
            <a:ext cx="4450500" cy="4188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Com todas as pesquisas que foram realizadas buscando entender o desafio de “como otimizar e agilizar o processo o processo de controle de presença na aula?” definiu-se que o problema é </a:t>
            </a:r>
            <a:r>
              <a:rPr b="1" lang="pt-BR" sz="1200">
                <a:solidFill>
                  <a:schemeClr val="dk1"/>
                </a:solidFill>
                <a:latin typeface="Montserrat"/>
                <a:ea typeface="Montserrat"/>
                <a:cs typeface="Montserrat"/>
                <a:sym typeface="Montserrat"/>
              </a:rPr>
              <a:t>“O sistema de registro de presença dos alunos da CESAR School que é desestimulante e defasado”</a:t>
            </a:r>
            <a:r>
              <a:rPr lang="pt-BR" sz="1200">
                <a:solidFill>
                  <a:schemeClr val="dk1"/>
                </a:solidFill>
                <a:latin typeface="Montserrat"/>
                <a:ea typeface="Montserrat"/>
                <a:cs typeface="Montserrat"/>
                <a:sym typeface="Montserrat"/>
              </a:rPr>
              <a:t>. Foi compreendido que não existe um padrão, mas todos os professores devem usar o software AcadWeb onde percorre um caminho muito longo, burocrático e não intuitivo, para fazer esse registro que, em grande parte das vezes, seja pelo software ou pela falta de um padrão, causa uma dispersão nos alunos, exigindo maiores esforços dos professores. Dessa forma, foi entendido que diante de todos esses pontos, é necessária a aplicação de uma solução inovadora e atraente tanto para o aluno quanto para o professor, que economize tempo e esforço de ambos. Para isso, foi desenvolvido o </a:t>
            </a:r>
            <a:r>
              <a:rPr b="1" lang="pt-BR" sz="1200">
                <a:solidFill>
                  <a:schemeClr val="dk1"/>
                </a:solidFill>
                <a:latin typeface="Montserrat"/>
                <a:ea typeface="Montserrat"/>
                <a:cs typeface="Montserrat"/>
                <a:sym typeface="Montserrat"/>
              </a:rPr>
              <a:t>Sistema Check, </a:t>
            </a:r>
            <a:r>
              <a:rPr lang="pt-BR" sz="1200">
                <a:solidFill>
                  <a:schemeClr val="dk1"/>
                </a:solidFill>
                <a:latin typeface="Montserrat"/>
                <a:ea typeface="Montserrat"/>
                <a:cs typeface="Montserrat"/>
                <a:sym typeface="Montserrat"/>
              </a:rPr>
              <a:t>que é definido por 4 etapas:</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p:nvPr/>
        </p:nvSpPr>
        <p:spPr>
          <a:xfrm>
            <a:off x="0" y="0"/>
            <a:ext cx="7560000" cy="51369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2030400" y="873600"/>
            <a:ext cx="4336200" cy="4263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chemeClr val="dk1"/>
                </a:solidFill>
                <a:latin typeface="Montserrat"/>
                <a:ea typeface="Montserrat"/>
                <a:cs typeface="Montserrat"/>
                <a:sym typeface="Montserrat"/>
              </a:rPr>
              <a:t>1ª  ETAPA:</a:t>
            </a:r>
            <a:r>
              <a:rPr lang="pt-BR" sz="1200">
                <a:solidFill>
                  <a:schemeClr val="dk1"/>
                </a:solidFill>
                <a:latin typeface="Montserrat"/>
                <a:ea typeface="Montserrat"/>
                <a:cs typeface="Montserrat"/>
                <a:sym typeface="Montserrat"/>
              </a:rPr>
              <a:t> É necessário que o número da tag RFID de cada aluno seja associado às informações do mesmo e faça parte do cadastro dele.</a:t>
            </a:r>
            <a:endParaRPr sz="1200">
              <a:solidFill>
                <a:schemeClr val="dk1"/>
              </a:solidFill>
              <a:latin typeface="Montserrat"/>
              <a:ea typeface="Montserrat"/>
              <a:cs typeface="Montserrat"/>
              <a:sym typeface="Montserrat"/>
            </a:endParaRPr>
          </a:p>
          <a:p>
            <a:pPr indent="0" lvl="0" marL="940435"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chemeClr val="dk1"/>
                </a:solidFill>
                <a:latin typeface="Montserrat"/>
                <a:ea typeface="Montserrat"/>
                <a:cs typeface="Montserrat"/>
                <a:sym typeface="Montserrat"/>
              </a:rPr>
              <a:t>2ª ETAPA:</a:t>
            </a:r>
            <a:r>
              <a:rPr lang="pt-BR" sz="1200">
                <a:solidFill>
                  <a:schemeClr val="dk1"/>
                </a:solidFill>
                <a:latin typeface="Montserrat"/>
                <a:ea typeface="Montserrat"/>
                <a:cs typeface="Montserrat"/>
                <a:sym typeface="Montserrat"/>
              </a:rPr>
              <a:t> Processo em que o aluno chega à sala de aula e fixa sua Tag no Tagário (suporte) na respectiva mesa em que ele sentará, na planta baixa.</a:t>
            </a:r>
            <a:endParaRPr sz="1200">
              <a:solidFill>
                <a:schemeClr val="dk1"/>
              </a:solidFill>
              <a:latin typeface="Montserrat"/>
              <a:ea typeface="Montserrat"/>
              <a:cs typeface="Montserrat"/>
              <a:sym typeface="Montserrat"/>
            </a:endParaRPr>
          </a:p>
          <a:p>
            <a:pPr indent="0" lvl="0" marL="940435"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chemeClr val="dk1"/>
                </a:solidFill>
                <a:latin typeface="Montserrat"/>
                <a:ea typeface="Montserrat"/>
                <a:cs typeface="Montserrat"/>
                <a:sym typeface="Montserrat"/>
              </a:rPr>
              <a:t>3ª ETAPA:</a:t>
            </a:r>
            <a:r>
              <a:rPr lang="pt-BR" sz="1200">
                <a:solidFill>
                  <a:schemeClr val="dk1"/>
                </a:solidFill>
                <a:latin typeface="Montserrat"/>
                <a:ea typeface="Montserrat"/>
                <a:cs typeface="Montserrat"/>
                <a:sym typeface="Montserrat"/>
              </a:rPr>
              <a:t> O professor faz o escaneamento das Tags com um Leitor RFID móvel registrando as presença dos alunos e pode fazer uma rápida verificação se a quantidade de tags em cada mesa da planta baixa é, respectivamente, a mesma de alunos sentados nas mesas da sala.</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4ª ETAPA: </a:t>
            </a:r>
            <a:r>
              <a:rPr lang="pt-BR" sz="1200">
                <a:solidFill>
                  <a:schemeClr val="dk1"/>
                </a:solidFill>
                <a:latin typeface="Montserrat"/>
                <a:ea typeface="Montserrat"/>
                <a:cs typeface="Montserrat"/>
                <a:sym typeface="Montserrat"/>
              </a:rPr>
              <a:t>Ao fim do escaneamento o professor poderá salvar em uma planilha a lista de todos os alunos faltantes, otimizando o processo de registro no software AcadWeb.</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130" name="Google Shape;130;p18"/>
          <p:cNvSpPr txBox="1"/>
          <p:nvPr/>
        </p:nvSpPr>
        <p:spPr>
          <a:xfrm>
            <a:off x="2030400" y="5025238"/>
            <a:ext cx="4672200" cy="467400"/>
          </a:xfrm>
          <a:prstGeom prst="rect">
            <a:avLst/>
          </a:prstGeom>
          <a:noFill/>
          <a:ln>
            <a:noFill/>
          </a:ln>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1.2 TESTES</a:t>
            </a:r>
            <a:endParaRPr b="1" sz="1800">
              <a:solidFill>
                <a:schemeClr val="dk1"/>
              </a:solidFill>
              <a:latin typeface="Montserrat"/>
              <a:ea typeface="Montserrat"/>
              <a:cs typeface="Montserrat"/>
              <a:sym typeface="Montserrat"/>
            </a:endParaRPr>
          </a:p>
          <a:p>
            <a:pPr indent="0" lvl="0" marL="940435" rtl="0" algn="just">
              <a:spcBef>
                <a:spcPts val="1000"/>
              </a:spcBef>
              <a:spcAft>
                <a:spcPts val="0"/>
              </a:spcAft>
              <a:buNone/>
            </a:pPr>
            <a:r>
              <a:t/>
            </a:r>
            <a:endParaRPr sz="1200">
              <a:solidFill>
                <a:srgbClr val="495052"/>
              </a:solidFill>
              <a:latin typeface="Montserrat"/>
              <a:ea typeface="Montserrat"/>
              <a:cs typeface="Montserrat"/>
              <a:sym typeface="Montserrat"/>
            </a:endParaRPr>
          </a:p>
        </p:txBody>
      </p:sp>
      <p:sp>
        <p:nvSpPr>
          <p:cNvPr id="131" name="Google Shape;131;p18"/>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32" name="Google Shape;132;p18"/>
          <p:cNvSpPr txBox="1"/>
          <p:nvPr/>
        </p:nvSpPr>
        <p:spPr>
          <a:xfrm>
            <a:off x="2030400" y="5685775"/>
            <a:ext cx="4336200" cy="1419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O principal objetivo dos testes foi localizar possíveis problemas e, consequentemente, sugerir melhorias na solução proposta do Sistema Check. Desde mensagens que seriam mostradas ao usuário, até possíveis erros que dificultariam e </a:t>
            </a:r>
            <a:r>
              <a:rPr lang="pt-BR" sz="1200">
                <a:solidFill>
                  <a:schemeClr val="dk1"/>
                </a:solidFill>
                <a:latin typeface="Montserrat"/>
                <a:ea typeface="Montserrat"/>
                <a:cs typeface="Montserrat"/>
                <a:sym typeface="Montserrat"/>
              </a:rPr>
              <a:t>frustrariam</a:t>
            </a:r>
            <a:r>
              <a:rPr lang="pt-BR" sz="1200">
                <a:solidFill>
                  <a:schemeClr val="dk1"/>
                </a:solidFill>
                <a:latin typeface="Montserrat"/>
                <a:ea typeface="Montserrat"/>
                <a:cs typeface="Montserrat"/>
                <a:sym typeface="Montserrat"/>
              </a:rPr>
              <a:t> o mesmo durante a execução do software.</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133" name="Google Shape;133;p18"/>
          <p:cNvSpPr txBox="1"/>
          <p:nvPr/>
        </p:nvSpPr>
        <p:spPr>
          <a:xfrm>
            <a:off x="1979150" y="7257775"/>
            <a:ext cx="4387500" cy="4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1.2.1 TESTES TÉCNICOS</a:t>
            </a:r>
            <a:endParaRPr b="1" sz="1800">
              <a:solidFill>
                <a:schemeClr val="dk1"/>
              </a:solidFill>
              <a:latin typeface="Montserrat"/>
              <a:ea typeface="Montserrat"/>
              <a:cs typeface="Montserrat"/>
              <a:sym typeface="Montserrat"/>
            </a:endParaRPr>
          </a:p>
        </p:txBody>
      </p:sp>
      <p:sp>
        <p:nvSpPr>
          <p:cNvPr id="134" name="Google Shape;134;p18"/>
          <p:cNvSpPr txBox="1"/>
          <p:nvPr/>
        </p:nvSpPr>
        <p:spPr>
          <a:xfrm>
            <a:off x="2030450" y="7725175"/>
            <a:ext cx="4336200" cy="1968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0000FF"/>
                </a:solidFill>
                <a:latin typeface="Montserrat"/>
                <a:ea typeface="Montserrat"/>
                <a:cs typeface="Montserrat"/>
                <a:sym typeface="Montserrat"/>
              </a:rPr>
              <a:t>	</a:t>
            </a:r>
            <a:r>
              <a:rPr lang="pt-BR" sz="1200">
                <a:solidFill>
                  <a:schemeClr val="dk1"/>
                </a:solidFill>
                <a:latin typeface="Montserrat"/>
                <a:ea typeface="Montserrat"/>
                <a:cs typeface="Montserrat"/>
                <a:sym typeface="Montserrat"/>
              </a:rPr>
              <a:t>Os testes foram feitos durante reuniões do grupo, onde tanto o software, quanto a interface eram apresentados para todos, e dessa forma, o grupo pensou como possíveis usuários e o que gostaria ou não que fosse apresentado.</a:t>
            </a:r>
            <a:endParaRPr sz="1200">
              <a:solidFill>
                <a:srgbClr val="0000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0000FF"/>
                </a:solidFill>
                <a:latin typeface="Montserrat"/>
                <a:ea typeface="Montserrat"/>
                <a:cs typeface="Montserrat"/>
                <a:sym typeface="Montserrat"/>
              </a:rPr>
              <a:t>	</a:t>
            </a:r>
            <a:r>
              <a:rPr lang="pt-BR" sz="1200">
                <a:solidFill>
                  <a:schemeClr val="dk1"/>
                </a:solidFill>
                <a:latin typeface="Montserrat"/>
                <a:ea typeface="Montserrat"/>
                <a:cs typeface="Montserrat"/>
                <a:sym typeface="Montserrat"/>
              </a:rPr>
              <a:t>Alguns problemas surgiram aos poucos, tanto na construção do código, quanto na construção do arduino, sendo eles:</a:t>
            </a:r>
            <a:endParaRPr sz="12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p:nvPr/>
        </p:nvSpPr>
        <p:spPr>
          <a:xfrm>
            <a:off x="0" y="1219200"/>
            <a:ext cx="1922400" cy="94728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1792800" y="1219200"/>
            <a:ext cx="4573800" cy="3621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Inicialmente, ao sincronizar o arduíno com a IDE do python, foi encontrado um problema ao converter os números das tags lidas pelo leitor RFID, em nomes de possíveis alunos que estivessem vinculados ao código, mas logo foi resolvido;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Outro problema foi de fazer com que o Arduíno parasse a leitura de tags e em seguida finalizasse a etapa de escaneamento diretamente com o python, mas foi resolvido com a adição de um botão na protoboard juntamente da adição de uma função ao botão, para que quando fosse ativado, encerraria o escaneamento;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Inicialmente não foi possível fazer com que o leitor tivesse um intervalo de leitura entre cada tag, mas isso também foi resolvido ao adicionar um delay na função de leitura, no código do arduino.</a:t>
            </a:r>
            <a:endParaRPr sz="1200">
              <a:solidFill>
                <a:schemeClr val="dk1"/>
              </a:solidFill>
              <a:latin typeface="Montserrat"/>
              <a:ea typeface="Montserrat"/>
              <a:cs typeface="Montserrat"/>
              <a:sym typeface="Montserrat"/>
            </a:endParaRPr>
          </a:p>
        </p:txBody>
      </p:sp>
      <p:sp>
        <p:nvSpPr>
          <p:cNvPr id="141" name="Google Shape;141;p19"/>
          <p:cNvSpPr txBox="1"/>
          <p:nvPr/>
        </p:nvSpPr>
        <p:spPr>
          <a:xfrm>
            <a:off x="2060100" y="5222025"/>
            <a:ext cx="4815600" cy="351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800">
                <a:solidFill>
                  <a:schemeClr val="dk1"/>
                </a:solidFill>
                <a:latin typeface="Montserrat"/>
                <a:ea typeface="Montserrat"/>
                <a:cs typeface="Montserrat"/>
                <a:sym typeface="Montserrat"/>
              </a:rPr>
              <a:t>1.2.2 TESTES COM USUÁRIO</a:t>
            </a:r>
            <a:endParaRPr b="1" sz="1800">
              <a:solidFill>
                <a:schemeClr val="dk1"/>
              </a:solidFill>
              <a:latin typeface="Montserrat"/>
              <a:ea typeface="Montserrat"/>
              <a:cs typeface="Montserrat"/>
              <a:sym typeface="Montserrat"/>
            </a:endParaRPr>
          </a:p>
        </p:txBody>
      </p:sp>
      <p:sp>
        <p:nvSpPr>
          <p:cNvPr id="142" name="Google Shape;142;p19"/>
          <p:cNvSpPr txBox="1"/>
          <p:nvPr/>
        </p:nvSpPr>
        <p:spPr>
          <a:xfrm>
            <a:off x="2030400" y="5650800"/>
            <a:ext cx="4336200" cy="4347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Após produzir a prototipação do código e da interface web e a realizar testes técnicos para garantir que funcionavam como esperado, foram realizados testes com os usuários: alunos e professores. Devido a situação de pandemia, o teste foi adaptados para que seus processos pudessem ser validados por videochamada, com o objetivo de detectar falhas e pontos de possíveis melhorias pela perspectiva dos usuários.</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Nesse sentido, foi produzida uma apresentação para ser exibida aos usuários. Foi estruturada da seguinte forma:</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Sobre o processo de solução proposto;</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Sobre os artefatos físicos envolvidos no processo; e</a:t>
            </a:r>
            <a:endParaRPr sz="1200">
              <a:solidFill>
                <a:schemeClr val="dk1"/>
              </a:solidFill>
              <a:latin typeface="Montserrat"/>
              <a:ea typeface="Montserrat"/>
              <a:cs typeface="Montserrat"/>
              <a:sym typeface="Montserrat"/>
            </a:endParaRPr>
          </a:p>
          <a:p>
            <a:pPr indent="-304800" lvl="0" marL="9144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Sobre o software e hardware envolvidos no processo.</a:t>
            </a:r>
            <a:endParaRPr sz="1200">
              <a:solidFill>
                <a:schemeClr val="dk1"/>
              </a:solidFill>
              <a:latin typeface="Montserrat"/>
              <a:ea typeface="Montserrat"/>
              <a:cs typeface="Montserrat"/>
              <a:sym typeface="Montserrat"/>
            </a:endParaRPr>
          </a:p>
        </p:txBody>
      </p:sp>
      <p:sp>
        <p:nvSpPr>
          <p:cNvPr id="143" name="Google Shape;143;p19"/>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p:nvPr/>
        </p:nvSpPr>
        <p:spPr>
          <a:xfrm>
            <a:off x="-43200" y="2246400"/>
            <a:ext cx="7776000" cy="84456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49" name="Google Shape;149;p20"/>
          <p:cNvSpPr txBox="1"/>
          <p:nvPr/>
        </p:nvSpPr>
        <p:spPr>
          <a:xfrm>
            <a:off x="2030400" y="1002000"/>
            <a:ext cx="4336200" cy="1134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A seguir, capturas de tela da apresentação. Para acessar o documento completo, abrir no link:</a:t>
            </a:r>
            <a:br>
              <a:rPr lang="pt-BR" sz="1200">
                <a:solidFill>
                  <a:schemeClr val="dk1"/>
                </a:solidFill>
                <a:latin typeface="Montserrat"/>
                <a:ea typeface="Montserrat"/>
                <a:cs typeface="Montserrat"/>
                <a:sym typeface="Montserrat"/>
              </a:rPr>
            </a:br>
            <a:r>
              <a:rPr lang="pt-BR" sz="1200">
                <a:solidFill>
                  <a:schemeClr val="dk1"/>
                </a:solidFill>
                <a:latin typeface="Montserrat"/>
                <a:ea typeface="Montserrat"/>
                <a:cs typeface="Montserrat"/>
                <a:sym typeface="Montserrat"/>
              </a:rPr>
              <a:t>https://docs.google.com/presentation/d/1gibNCXNeiBsvem0jpEUj9RdEhCbOWY4dVCF9o1BUriI/edit?usp=sharing</a:t>
            </a:r>
            <a:endParaRPr sz="1200">
              <a:solidFill>
                <a:schemeClr val="dk1"/>
              </a:solidFill>
              <a:latin typeface="Montserrat"/>
              <a:ea typeface="Montserrat"/>
              <a:cs typeface="Montserrat"/>
              <a:sym typeface="Montserrat"/>
            </a:endParaRPr>
          </a:p>
        </p:txBody>
      </p:sp>
      <p:sp>
        <p:nvSpPr>
          <p:cNvPr id="150" name="Google Shape;150;p20"/>
          <p:cNvSpPr txBox="1"/>
          <p:nvPr/>
        </p:nvSpPr>
        <p:spPr>
          <a:xfrm>
            <a:off x="2087550" y="4805100"/>
            <a:ext cx="4808700" cy="477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95052"/>
              </a:solidFill>
              <a:latin typeface="Montserrat"/>
              <a:ea typeface="Montserrat"/>
              <a:cs typeface="Montserrat"/>
              <a:sym typeface="Montserrat"/>
            </a:endParaRPr>
          </a:p>
        </p:txBody>
      </p:sp>
      <p:sp>
        <p:nvSpPr>
          <p:cNvPr id="151" name="Google Shape;151;p20"/>
          <p:cNvSpPr txBox="1"/>
          <p:nvPr>
            <p:ph idx="12" type="sldNum"/>
          </p:nvPr>
        </p:nvSpPr>
        <p:spPr>
          <a:xfrm>
            <a:off x="7004788" y="9693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latin typeface="Montserrat"/>
                <a:ea typeface="Montserrat"/>
                <a:cs typeface="Montserrat"/>
                <a:sym typeface="Montserrat"/>
              </a:rPr>
              <a:t>‹#›</a:t>
            </a:fld>
            <a:endParaRPr>
              <a:latin typeface="Montserrat"/>
              <a:ea typeface="Montserrat"/>
              <a:cs typeface="Montserrat"/>
              <a:sym typeface="Montserrat"/>
            </a:endParaRPr>
          </a:p>
        </p:txBody>
      </p:sp>
      <p:pic>
        <p:nvPicPr>
          <p:cNvPr id="152" name="Google Shape;152;p20"/>
          <p:cNvPicPr preferRelativeResize="0"/>
          <p:nvPr/>
        </p:nvPicPr>
        <p:blipFill>
          <a:blip r:embed="rId3">
            <a:alphaModFix/>
          </a:blip>
          <a:stretch>
            <a:fillRect/>
          </a:stretch>
        </p:blipFill>
        <p:spPr>
          <a:xfrm>
            <a:off x="149794" y="2438400"/>
            <a:ext cx="7377055" cy="3247375"/>
          </a:xfrm>
          <a:prstGeom prst="rect">
            <a:avLst/>
          </a:prstGeom>
          <a:noFill/>
          <a:ln>
            <a:noFill/>
          </a:ln>
        </p:spPr>
      </p:pic>
      <p:sp>
        <p:nvSpPr>
          <p:cNvPr id="153" name="Google Shape;153;p20"/>
          <p:cNvSpPr txBox="1"/>
          <p:nvPr/>
        </p:nvSpPr>
        <p:spPr>
          <a:xfrm>
            <a:off x="2030400" y="6140575"/>
            <a:ext cx="4336200" cy="3690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Foi definido que cada tipo de usuário precisava de um foco diferente nos testes, sendo assim, para o usuário Aluno, foi apresentado o storyboard com o processo da solução proposta e a modelagem 3D dos artefatos físicos; para o usuário Professor, além de apresentar o que foi apresentado aos alunos, também foi demonstrado o software e hardware envolvidos no processo: código python e arduino funcionando com módulo RFID e protótipo da interface web navegável. Por fim, foi pedida a opinião da perspectiva do usuário que testou.</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Nos dias 18 e 19 de junho, 3 alunos e 4 professores da CESAR School foram convidados a testar a proposta de solução, a seguir, alguns comentários que ajudaram bastante nos últimos ajustes da proposta de solução com os pontos de maior relevância dos feedbacks.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154" name="Google Shape;154;p20"/>
          <p:cNvSpPr txBox="1"/>
          <p:nvPr/>
        </p:nvSpPr>
        <p:spPr>
          <a:xfrm>
            <a:off x="149800" y="5685775"/>
            <a:ext cx="73086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chemeClr val="dk1"/>
                </a:solidFill>
                <a:latin typeface="Montserrat"/>
                <a:ea typeface="Montserrat"/>
                <a:cs typeface="Montserrat"/>
                <a:sym typeface="Montserrat"/>
              </a:rPr>
              <a:t>Capturas de tela da apresentação usada nos testes com usuário.</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7004788" y="9312616"/>
            <a:ext cx="453600" cy="8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60" name="Google Shape;160;p21"/>
          <p:cNvSpPr txBox="1"/>
          <p:nvPr/>
        </p:nvSpPr>
        <p:spPr>
          <a:xfrm>
            <a:off x="2030400" y="1481725"/>
            <a:ext cx="4346700" cy="200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 </a:t>
            </a:r>
            <a:r>
              <a:rPr lang="pt-BR" sz="1200">
                <a:solidFill>
                  <a:schemeClr val="dk1"/>
                </a:solidFill>
                <a:latin typeface="Montserrat"/>
                <a:ea typeface="Montserrat"/>
                <a:cs typeface="Montserrat"/>
                <a:sym typeface="Montserrat"/>
              </a:rPr>
              <a:t>18/06/2020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“Gostei muito por usar a peça de lego”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“Vai deixar a sala mais animada”;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Gostou da ideia;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Teria preguiça em entrar na sala e ter que procurar a mesa certinha que eu fosse sentar;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Seria melhor colocar a tag aleatoriamente no Tagário. </a:t>
            </a:r>
            <a:endParaRPr/>
          </a:p>
        </p:txBody>
      </p:sp>
      <p:sp>
        <p:nvSpPr>
          <p:cNvPr id="161" name="Google Shape;161;p21"/>
          <p:cNvSpPr txBox="1"/>
          <p:nvPr/>
        </p:nvSpPr>
        <p:spPr>
          <a:xfrm>
            <a:off x="2030450" y="6450325"/>
            <a:ext cx="4346700" cy="366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Data:</a:t>
            </a:r>
            <a:r>
              <a:rPr lang="pt-BR" sz="1200">
                <a:solidFill>
                  <a:schemeClr val="dk1"/>
                </a:solidFill>
                <a:latin typeface="Montserrat"/>
                <a:ea typeface="Montserrat"/>
                <a:cs typeface="Montserrat"/>
                <a:sym typeface="Montserrat"/>
              </a:rPr>
              <a:t> 18/06/2020</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Tópicos relevantes obtidos:</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Sugere nome e sobrenome do aluno na lista de chamada;</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Ter um campo de texto para instruir o que o usuário tem que fazer;</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Faltou uma mensagem que avisa que salvou a listagem;</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Solução boa, deixa o processo mais rápido;</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O processo parece ser tranquilo de fazer;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Colocar informação que conduza o usuário para que ele não se perca ou caso ele se perca;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Ter tempo limite para ficar logado.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p>
        </p:txBody>
      </p:sp>
      <p:sp>
        <p:nvSpPr>
          <p:cNvPr id="162" name="Google Shape;162;p21"/>
          <p:cNvSpPr/>
          <p:nvPr/>
        </p:nvSpPr>
        <p:spPr>
          <a:xfrm flipH="1">
            <a:off x="842400" y="12006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1694400" y="999850"/>
            <a:ext cx="4682700" cy="48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#1</a:t>
            </a:r>
            <a:r>
              <a:rPr b="1" lang="pt-BR" sz="1800">
                <a:latin typeface="Montserrat"/>
                <a:ea typeface="Montserrat"/>
                <a:cs typeface="Montserrat"/>
                <a:sym typeface="Montserrat"/>
              </a:rPr>
              <a:t>  ALUNO</a:t>
            </a:r>
            <a:endParaRPr b="1" sz="1800">
              <a:latin typeface="Montserrat"/>
              <a:ea typeface="Montserrat"/>
              <a:cs typeface="Montserrat"/>
              <a:sym typeface="Montserrat"/>
            </a:endParaRPr>
          </a:p>
        </p:txBody>
      </p:sp>
      <p:sp>
        <p:nvSpPr>
          <p:cNvPr id="164" name="Google Shape;164;p21"/>
          <p:cNvSpPr/>
          <p:nvPr/>
        </p:nvSpPr>
        <p:spPr>
          <a:xfrm flipH="1">
            <a:off x="842400" y="6237025"/>
            <a:ext cx="5637600" cy="213300"/>
          </a:xfrm>
          <a:prstGeom prst="rect">
            <a:avLst/>
          </a:prstGeom>
          <a:solidFill>
            <a:srgbClr val="CFE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nvSpPr>
        <p:spPr>
          <a:xfrm>
            <a:off x="1797300" y="6020275"/>
            <a:ext cx="4682700" cy="37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800">
                <a:latin typeface="Montserrat"/>
                <a:ea typeface="Montserrat"/>
                <a:cs typeface="Montserrat"/>
                <a:sym typeface="Montserrat"/>
              </a:rPr>
              <a:t>TESTE #2</a:t>
            </a:r>
            <a:r>
              <a:rPr b="1" lang="pt-BR" sz="1800">
                <a:latin typeface="Montserrat"/>
                <a:ea typeface="Montserrat"/>
                <a:cs typeface="Montserrat"/>
                <a:sym typeface="Montserrat"/>
              </a:rPr>
              <a:t> PROFESSOR</a:t>
            </a:r>
            <a:endParaRPr b="1" sz="1800">
              <a:latin typeface="Montserrat"/>
              <a:ea typeface="Montserrat"/>
              <a:cs typeface="Montserrat"/>
              <a:sym typeface="Montserrat"/>
            </a:endParaRPr>
          </a:p>
        </p:txBody>
      </p:sp>
      <p:pic>
        <p:nvPicPr>
          <p:cNvPr id="166" name="Google Shape;166;p21"/>
          <p:cNvPicPr preferRelativeResize="0"/>
          <p:nvPr/>
        </p:nvPicPr>
        <p:blipFill>
          <a:blip r:embed="rId3">
            <a:alphaModFix/>
          </a:blip>
          <a:stretch>
            <a:fillRect/>
          </a:stretch>
        </p:blipFill>
        <p:spPr>
          <a:xfrm>
            <a:off x="1374531" y="3554200"/>
            <a:ext cx="4810946" cy="2183025"/>
          </a:xfrm>
          <a:prstGeom prst="rect">
            <a:avLst/>
          </a:prstGeom>
          <a:noFill/>
          <a:ln>
            <a:noFill/>
          </a:ln>
        </p:spPr>
      </p:pic>
      <p:sp>
        <p:nvSpPr>
          <p:cNvPr id="167" name="Google Shape;167;p21"/>
          <p:cNvSpPr txBox="1"/>
          <p:nvPr/>
        </p:nvSpPr>
        <p:spPr>
          <a:xfrm>
            <a:off x="1374525" y="5685775"/>
            <a:ext cx="48111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900">
                <a:solidFill>
                  <a:schemeClr val="dk1"/>
                </a:solidFill>
                <a:latin typeface="Montserrat"/>
                <a:ea typeface="Montserrat"/>
                <a:cs typeface="Montserrat"/>
                <a:sym typeface="Montserrat"/>
              </a:rPr>
              <a:t>Captura de tela de teste com usuário aluno.</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